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Now" charset="1" panose="00000500000000000000"/>
      <p:regular r:id="rId14"/>
    </p:embeddedFont>
    <p:embeddedFont>
      <p:font typeface="Now Bold" charset="1" panose="00000800000000000000"/>
      <p:regular r:id="rId15"/>
    </p:embeddedFont>
    <p:embeddedFont>
      <p:font typeface="Now Thin" charset="1" panose="00000300000000000000"/>
      <p:regular r:id="rId16"/>
    </p:embeddedFont>
    <p:embeddedFont>
      <p:font typeface="Now Light" charset="1" panose="00000400000000000000"/>
      <p:regular r:id="rId17"/>
    </p:embeddedFont>
    <p:embeddedFont>
      <p:font typeface="Now Medium" charset="1" panose="00000600000000000000"/>
      <p:regular r:id="rId18"/>
    </p:embeddedFont>
    <p:embeddedFont>
      <p:font typeface="Now Heavy" charset="1" panose="00000A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5.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jpe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 Id="rId5" Target="../media/image23.jpeg" Type="http://schemas.openxmlformats.org/officeDocument/2006/relationships/image"/><Relationship Id="rId6" Target="../media/image24.png" Type="http://schemas.openxmlformats.org/officeDocument/2006/relationships/image"/><Relationship Id="rId7" Target="../media/image25.png" Type="http://schemas.openxmlformats.org/officeDocument/2006/relationships/image"/><Relationship Id="rId8" Target="../media/image26.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7.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8.jpeg" Type="http://schemas.openxmlformats.org/officeDocument/2006/relationships/image"/><Relationship Id="rId4" Target="../media/image29.jpeg" Type="http://schemas.openxmlformats.org/officeDocument/2006/relationships/image"/><Relationship Id="rId5" Target="../media/image30.jpeg" Type="http://schemas.openxmlformats.org/officeDocument/2006/relationships/image"/><Relationship Id="rId6" Target="../media/image14.pn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3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true" flipV="true">
            <a:off x="0" y="0"/>
            <a:ext cx="18288000" cy="10287000"/>
          </a:xfrm>
          <a:prstGeom prst="rect">
            <a:avLst/>
          </a:prstGeom>
        </p:spPr>
      </p:pic>
      <p:sp>
        <p:nvSpPr>
          <p:cNvPr name="Freeform 3" id="3"/>
          <p:cNvSpPr/>
          <p:nvPr/>
        </p:nvSpPr>
        <p:spPr>
          <a:xfrm flipH="false" flipV="false" rot="1748409">
            <a:off x="-1871927" y="7973496"/>
            <a:ext cx="6755091" cy="6130246"/>
          </a:xfrm>
          <a:custGeom>
            <a:avLst/>
            <a:gdLst/>
            <a:ahLst/>
            <a:cxnLst/>
            <a:rect r="r" b="b" t="t" l="l"/>
            <a:pathLst>
              <a:path h="6130246" w="6755091">
                <a:moveTo>
                  <a:pt x="0" y="0"/>
                </a:moveTo>
                <a:lnTo>
                  <a:pt x="6755092" y="0"/>
                </a:lnTo>
                <a:lnTo>
                  <a:pt x="6755092" y="6130246"/>
                </a:lnTo>
                <a:lnTo>
                  <a:pt x="0" y="6130246"/>
                </a:lnTo>
                <a:lnTo>
                  <a:pt x="0" y="0"/>
                </a:lnTo>
                <a:close/>
              </a:path>
            </a:pathLst>
          </a:custGeom>
          <a:blipFill>
            <a:blip r:embed="rId3"/>
            <a:stretch>
              <a:fillRect l="0" t="0" r="0" b="0"/>
            </a:stretch>
          </a:blipFill>
        </p:spPr>
      </p:sp>
      <p:sp>
        <p:nvSpPr>
          <p:cNvPr name="Freeform 4" id="4"/>
          <p:cNvSpPr/>
          <p:nvPr/>
        </p:nvSpPr>
        <p:spPr>
          <a:xfrm flipH="false" flipV="false" rot="2223819">
            <a:off x="10214960" y="-5715833"/>
            <a:ext cx="12596877" cy="11431666"/>
          </a:xfrm>
          <a:custGeom>
            <a:avLst/>
            <a:gdLst/>
            <a:ahLst/>
            <a:cxnLst/>
            <a:rect r="r" b="b" t="t" l="l"/>
            <a:pathLst>
              <a:path h="11431666" w="12596877">
                <a:moveTo>
                  <a:pt x="0" y="0"/>
                </a:moveTo>
                <a:lnTo>
                  <a:pt x="12596877" y="0"/>
                </a:lnTo>
                <a:lnTo>
                  <a:pt x="12596877" y="11431666"/>
                </a:lnTo>
                <a:lnTo>
                  <a:pt x="0" y="11431666"/>
                </a:lnTo>
                <a:lnTo>
                  <a:pt x="0" y="0"/>
                </a:lnTo>
                <a:close/>
              </a:path>
            </a:pathLst>
          </a:custGeom>
          <a:blipFill>
            <a:blip r:embed="rId3"/>
            <a:stretch>
              <a:fillRect l="0" t="0" r="0" b="0"/>
            </a:stretch>
          </a:blipFill>
        </p:spPr>
      </p:sp>
      <p:sp>
        <p:nvSpPr>
          <p:cNvPr name="Freeform 5" id="5"/>
          <p:cNvSpPr/>
          <p:nvPr/>
        </p:nvSpPr>
        <p:spPr>
          <a:xfrm flipH="false" flipV="false" rot="0">
            <a:off x="-1028700" y="-143539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8194833">
            <a:off x="14482979" y="8370874"/>
            <a:ext cx="5020066" cy="5020066"/>
          </a:xfrm>
          <a:custGeom>
            <a:avLst/>
            <a:gdLst/>
            <a:ahLst/>
            <a:cxnLst/>
            <a:rect r="r" b="b" t="t" l="l"/>
            <a:pathLst>
              <a:path h="5020066" w="5020066">
                <a:moveTo>
                  <a:pt x="0" y="0"/>
                </a:moveTo>
                <a:lnTo>
                  <a:pt x="5020067" y="0"/>
                </a:lnTo>
                <a:lnTo>
                  <a:pt x="5020067" y="5020066"/>
                </a:lnTo>
                <a:lnTo>
                  <a:pt x="0" y="5020066"/>
                </a:lnTo>
                <a:lnTo>
                  <a:pt x="0" y="0"/>
                </a:lnTo>
                <a:close/>
              </a:path>
            </a:pathLst>
          </a:custGeom>
          <a:blipFill>
            <a:blip r:embed="rId4">
              <a:alphaModFix amt="67000"/>
              <a:extLst>
                <a:ext uri="{96DAC541-7B7A-43D3-8B79-37D633B846F1}">
                  <asvg:svgBlip xmlns:asvg="http://schemas.microsoft.com/office/drawing/2016/SVG/main" r:embed="rId5"/>
                </a:ext>
              </a:extLst>
            </a:blip>
            <a:stretch>
              <a:fillRect l="0" t="0" r="0" b="0"/>
            </a:stretch>
          </a:blipFill>
        </p:spPr>
      </p:sp>
      <p:grpSp>
        <p:nvGrpSpPr>
          <p:cNvPr name="Group 7" id="7"/>
          <p:cNvGrpSpPr>
            <a:grpSpLocks noChangeAspect="true"/>
          </p:cNvGrpSpPr>
          <p:nvPr/>
        </p:nvGrpSpPr>
        <p:grpSpPr>
          <a:xfrm rot="0">
            <a:off x="11800240" y="3134465"/>
            <a:ext cx="4018070" cy="4018070"/>
            <a:chOff x="0" y="0"/>
            <a:chExt cx="14840029" cy="14840029"/>
          </a:xfrm>
        </p:grpSpPr>
        <p:sp>
          <p:nvSpPr>
            <p:cNvPr name="Freeform 8" id="8"/>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048AFF">
                    <a:alpha val="100000"/>
                  </a:srgbClr>
                </a:gs>
                <a:gs pos="100000">
                  <a:srgbClr val="B100E8">
                    <a:alpha val="100000"/>
                  </a:srgbClr>
                </a:gs>
              </a:gsLst>
              <a:lin ang="2100000"/>
            </a:gradFill>
          </p:spPr>
        </p:sp>
        <p:sp>
          <p:nvSpPr>
            <p:cNvPr name="Freeform 9" id="9"/>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2B1511"/>
            </a:solidFill>
          </p:spPr>
        </p:sp>
        <p:sp>
          <p:nvSpPr>
            <p:cNvPr name="Freeform 10" id="10"/>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6"/>
              <a:stretch>
                <a:fillRect l="-8433" t="0" r="-8433" b="0"/>
              </a:stretch>
            </a:blipFill>
          </p:spPr>
        </p:sp>
      </p:grpSp>
      <p:sp>
        <p:nvSpPr>
          <p:cNvPr name="Freeform 11" id="11"/>
          <p:cNvSpPr/>
          <p:nvPr/>
        </p:nvSpPr>
        <p:spPr>
          <a:xfrm flipH="false" flipV="false" rot="0">
            <a:off x="1691593" y="2097051"/>
            <a:ext cx="1173233" cy="1164700"/>
          </a:xfrm>
          <a:custGeom>
            <a:avLst/>
            <a:gdLst/>
            <a:ahLst/>
            <a:cxnLst/>
            <a:rect r="r" b="b" t="t" l="l"/>
            <a:pathLst>
              <a:path h="1164700" w="1173233">
                <a:moveTo>
                  <a:pt x="0" y="0"/>
                </a:moveTo>
                <a:lnTo>
                  <a:pt x="1173233" y="0"/>
                </a:lnTo>
                <a:lnTo>
                  <a:pt x="1173233" y="1164700"/>
                </a:lnTo>
                <a:lnTo>
                  <a:pt x="0" y="11647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1674634" y="4521734"/>
            <a:ext cx="8547187" cy="2257159"/>
          </a:xfrm>
          <a:prstGeom prst="rect">
            <a:avLst/>
          </a:prstGeom>
        </p:spPr>
        <p:txBody>
          <a:bodyPr anchor="t" rtlCol="false" tIns="0" lIns="0" bIns="0" rIns="0">
            <a:spAutoFit/>
          </a:bodyPr>
          <a:lstStyle/>
          <a:p>
            <a:pPr>
              <a:lnSpc>
                <a:spcPts val="18231"/>
              </a:lnSpc>
            </a:pPr>
            <a:r>
              <a:rPr lang="en-US" sz="13307">
                <a:solidFill>
                  <a:srgbClr val="B100E8"/>
                </a:solidFill>
                <a:latin typeface="Now Bold"/>
              </a:rPr>
              <a:t>SPRINT</a:t>
            </a:r>
          </a:p>
        </p:txBody>
      </p:sp>
      <p:sp>
        <p:nvSpPr>
          <p:cNvPr name="TextBox 13" id="13"/>
          <p:cNvSpPr txBox="true"/>
          <p:nvPr/>
        </p:nvSpPr>
        <p:spPr>
          <a:xfrm rot="0">
            <a:off x="1674634" y="3441538"/>
            <a:ext cx="8547187" cy="1310807"/>
          </a:xfrm>
          <a:prstGeom prst="rect">
            <a:avLst/>
          </a:prstGeom>
        </p:spPr>
        <p:txBody>
          <a:bodyPr anchor="t" rtlCol="false" tIns="0" lIns="0" bIns="0" rIns="0">
            <a:spAutoFit/>
          </a:bodyPr>
          <a:lstStyle/>
          <a:p>
            <a:pPr>
              <a:lnSpc>
                <a:spcPts val="10645"/>
              </a:lnSpc>
            </a:pPr>
            <a:r>
              <a:rPr lang="en-US" sz="7658">
                <a:solidFill>
                  <a:srgbClr val="048AFF"/>
                </a:solidFill>
                <a:latin typeface="Now Bold"/>
              </a:rPr>
              <a:t>CRYPTO</a:t>
            </a:r>
          </a:p>
        </p:txBody>
      </p:sp>
      <p:sp>
        <p:nvSpPr>
          <p:cNvPr name="TextBox 14" id="14"/>
          <p:cNvSpPr txBox="true"/>
          <p:nvPr/>
        </p:nvSpPr>
        <p:spPr>
          <a:xfrm rot="0">
            <a:off x="1691593" y="6716757"/>
            <a:ext cx="7827699" cy="435778"/>
          </a:xfrm>
          <a:prstGeom prst="rect">
            <a:avLst/>
          </a:prstGeom>
        </p:spPr>
        <p:txBody>
          <a:bodyPr anchor="t" rtlCol="false" tIns="0" lIns="0" bIns="0" rIns="0">
            <a:spAutoFit/>
          </a:bodyPr>
          <a:lstStyle/>
          <a:p>
            <a:pPr algn="l" marL="0" indent="0" lvl="0">
              <a:lnSpc>
                <a:spcPts val="3583"/>
              </a:lnSpc>
              <a:spcBef>
                <a:spcPct val="0"/>
              </a:spcBef>
            </a:pPr>
            <a:r>
              <a:rPr lang="en-US" sz="2913">
                <a:solidFill>
                  <a:srgbClr val="FFFAEB"/>
                </a:solidFill>
                <a:latin typeface="DM Sans Italics"/>
              </a:rPr>
              <a:t>Presented by: Byte Hackers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true">
            <a:off x="0" y="0"/>
            <a:ext cx="18288000" cy="10287000"/>
          </a:xfrm>
          <a:prstGeom prst="rect">
            <a:avLst/>
          </a:prstGeom>
        </p:spPr>
      </p:pic>
      <p:sp>
        <p:nvSpPr>
          <p:cNvPr name="Freeform 3" id="3"/>
          <p:cNvSpPr/>
          <p:nvPr/>
        </p:nvSpPr>
        <p:spPr>
          <a:xfrm flipH="false" flipV="false" rot="-6001244">
            <a:off x="10917706" y="7049713"/>
            <a:ext cx="14283863" cy="12962606"/>
          </a:xfrm>
          <a:custGeom>
            <a:avLst/>
            <a:gdLst/>
            <a:ahLst/>
            <a:cxnLst/>
            <a:rect r="r" b="b" t="t" l="l"/>
            <a:pathLst>
              <a:path h="12962606" w="14283863">
                <a:moveTo>
                  <a:pt x="0" y="0"/>
                </a:moveTo>
                <a:lnTo>
                  <a:pt x="14283863" y="0"/>
                </a:lnTo>
                <a:lnTo>
                  <a:pt x="14283863" y="12962606"/>
                </a:lnTo>
                <a:lnTo>
                  <a:pt x="0" y="12962606"/>
                </a:lnTo>
                <a:lnTo>
                  <a:pt x="0" y="0"/>
                </a:lnTo>
                <a:close/>
              </a:path>
            </a:pathLst>
          </a:custGeom>
          <a:blipFill>
            <a:blip r:embed="rId3"/>
            <a:stretch>
              <a:fillRect l="0" t="0" r="0" b="0"/>
            </a:stretch>
          </a:blipFill>
        </p:spPr>
      </p:sp>
      <p:sp>
        <p:nvSpPr>
          <p:cNvPr name="Freeform 4" id="4"/>
          <p:cNvSpPr/>
          <p:nvPr/>
        </p:nvSpPr>
        <p:spPr>
          <a:xfrm flipH="false" flipV="false" rot="1084654">
            <a:off x="-6628924" y="-8283079"/>
            <a:ext cx="12596877" cy="11431666"/>
          </a:xfrm>
          <a:custGeom>
            <a:avLst/>
            <a:gdLst/>
            <a:ahLst/>
            <a:cxnLst/>
            <a:rect r="r" b="b" t="t" l="l"/>
            <a:pathLst>
              <a:path h="11431666" w="12596877">
                <a:moveTo>
                  <a:pt x="0" y="0"/>
                </a:moveTo>
                <a:lnTo>
                  <a:pt x="12596877" y="0"/>
                </a:lnTo>
                <a:lnTo>
                  <a:pt x="12596877" y="11431667"/>
                </a:lnTo>
                <a:lnTo>
                  <a:pt x="0" y="11431667"/>
                </a:lnTo>
                <a:lnTo>
                  <a:pt x="0" y="0"/>
                </a:lnTo>
                <a:close/>
              </a:path>
            </a:pathLst>
          </a:custGeom>
          <a:blipFill>
            <a:blip r:embed="rId3"/>
            <a:stretch>
              <a:fillRect l="0" t="0" r="0" b="0"/>
            </a:stretch>
          </a:blipFill>
        </p:spPr>
      </p:sp>
      <p:sp>
        <p:nvSpPr>
          <p:cNvPr name="Freeform 5" id="5"/>
          <p:cNvSpPr/>
          <p:nvPr/>
        </p:nvSpPr>
        <p:spPr>
          <a:xfrm flipH="false" flipV="false" rot="0">
            <a:off x="14545481" y="-693771"/>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782592" y="5592205"/>
            <a:ext cx="603509" cy="603509"/>
          </a:xfrm>
          <a:custGeom>
            <a:avLst/>
            <a:gdLst/>
            <a:ahLst/>
            <a:cxnLst/>
            <a:rect r="r" b="b" t="t" l="l"/>
            <a:pathLst>
              <a:path h="603509" w="603509">
                <a:moveTo>
                  <a:pt x="0" y="0"/>
                </a:moveTo>
                <a:lnTo>
                  <a:pt x="603509" y="0"/>
                </a:lnTo>
                <a:lnTo>
                  <a:pt x="603509" y="603510"/>
                </a:lnTo>
                <a:lnTo>
                  <a:pt x="0" y="6035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4753490" y="1961915"/>
            <a:ext cx="1265223" cy="1393899"/>
          </a:xfrm>
          <a:custGeom>
            <a:avLst/>
            <a:gdLst/>
            <a:ahLst/>
            <a:cxnLst/>
            <a:rect r="r" b="b" t="t" l="l"/>
            <a:pathLst>
              <a:path h="1393899" w="1265223">
                <a:moveTo>
                  <a:pt x="0" y="0"/>
                </a:moveTo>
                <a:lnTo>
                  <a:pt x="1265223" y="0"/>
                </a:lnTo>
                <a:lnTo>
                  <a:pt x="1265223" y="1393898"/>
                </a:lnTo>
                <a:lnTo>
                  <a:pt x="0" y="1393898"/>
                </a:lnTo>
                <a:lnTo>
                  <a:pt x="0" y="0"/>
                </a:lnTo>
                <a:close/>
              </a:path>
            </a:pathLst>
          </a:custGeom>
          <a:blipFill>
            <a:blip r:embed="rId8"/>
            <a:stretch>
              <a:fillRect l="-14665" t="0" r="-14665" b="0"/>
            </a:stretch>
          </a:blipFill>
        </p:spPr>
      </p:sp>
      <p:sp>
        <p:nvSpPr>
          <p:cNvPr name="TextBox 8" id="8"/>
          <p:cNvSpPr txBox="true"/>
          <p:nvPr/>
        </p:nvSpPr>
        <p:spPr>
          <a:xfrm rot="0">
            <a:off x="4141139" y="4749861"/>
            <a:ext cx="6437528" cy="496572"/>
          </a:xfrm>
          <a:prstGeom prst="rect">
            <a:avLst/>
          </a:prstGeom>
        </p:spPr>
        <p:txBody>
          <a:bodyPr anchor="t" rtlCol="false" tIns="0" lIns="0" bIns="0" rIns="0">
            <a:spAutoFit/>
          </a:bodyPr>
          <a:lstStyle/>
          <a:p>
            <a:pPr algn="ctr">
              <a:lnSpc>
                <a:spcPts val="4007"/>
              </a:lnSpc>
            </a:pPr>
            <a:r>
              <a:rPr lang="en-US" sz="2925">
                <a:solidFill>
                  <a:srgbClr val="B100E8"/>
                </a:solidFill>
                <a:latin typeface="Now Bold"/>
              </a:rPr>
              <a:t>For watching this presentation</a:t>
            </a:r>
          </a:p>
        </p:txBody>
      </p:sp>
      <p:sp>
        <p:nvSpPr>
          <p:cNvPr name="TextBox 9" id="9"/>
          <p:cNvSpPr txBox="true"/>
          <p:nvPr/>
        </p:nvSpPr>
        <p:spPr>
          <a:xfrm rot="0">
            <a:off x="1674634" y="3441538"/>
            <a:ext cx="11370537" cy="1374998"/>
          </a:xfrm>
          <a:prstGeom prst="rect">
            <a:avLst/>
          </a:prstGeom>
        </p:spPr>
        <p:txBody>
          <a:bodyPr anchor="t" rtlCol="false" tIns="0" lIns="0" bIns="0" rIns="0">
            <a:spAutoFit/>
          </a:bodyPr>
          <a:lstStyle/>
          <a:p>
            <a:pPr algn="ctr">
              <a:lnSpc>
                <a:spcPts val="11242"/>
              </a:lnSpc>
            </a:pPr>
            <a:r>
              <a:rPr lang="en-US" sz="8087">
                <a:solidFill>
                  <a:srgbClr val="048AFF"/>
                </a:solidFill>
                <a:latin typeface="Now Bold"/>
              </a:rPr>
              <a:t>THANK YOU</a:t>
            </a:r>
          </a:p>
        </p:txBody>
      </p:sp>
      <p:sp>
        <p:nvSpPr>
          <p:cNvPr name="TextBox 10" id="10"/>
          <p:cNvSpPr txBox="true"/>
          <p:nvPr/>
        </p:nvSpPr>
        <p:spPr>
          <a:xfrm rot="0">
            <a:off x="6416843" y="2263963"/>
            <a:ext cx="1782254" cy="780875"/>
          </a:xfrm>
          <a:prstGeom prst="rect">
            <a:avLst/>
          </a:prstGeom>
        </p:spPr>
        <p:txBody>
          <a:bodyPr anchor="t" rtlCol="false" tIns="0" lIns="0" bIns="0" rIns="0">
            <a:spAutoFit/>
          </a:bodyPr>
          <a:lstStyle/>
          <a:p>
            <a:pPr>
              <a:lnSpc>
                <a:spcPts val="3131"/>
              </a:lnSpc>
            </a:pPr>
            <a:r>
              <a:rPr lang="en-US" sz="2545" spc="-50">
                <a:solidFill>
                  <a:srgbClr val="FFFAEB"/>
                </a:solidFill>
                <a:latin typeface="DM Sans Italics"/>
              </a:rPr>
              <a:t>Byte </a:t>
            </a:r>
          </a:p>
          <a:p>
            <a:pPr algn="l" marL="0" indent="0" lvl="0">
              <a:lnSpc>
                <a:spcPts val="3131"/>
              </a:lnSpc>
              <a:spcBef>
                <a:spcPct val="0"/>
              </a:spcBef>
            </a:pPr>
            <a:r>
              <a:rPr lang="en-US" sz="2545" spc="-50">
                <a:solidFill>
                  <a:srgbClr val="FFFAEB"/>
                </a:solidFill>
                <a:latin typeface="DM Sans Italics"/>
              </a:rPr>
              <a:t>Hackers</a:t>
            </a:r>
          </a:p>
        </p:txBody>
      </p:sp>
      <p:sp>
        <p:nvSpPr>
          <p:cNvPr name="TextBox 11" id="11"/>
          <p:cNvSpPr txBox="true"/>
          <p:nvPr/>
        </p:nvSpPr>
        <p:spPr>
          <a:xfrm rot="0">
            <a:off x="5608886" y="5694022"/>
            <a:ext cx="5221384" cy="390350"/>
          </a:xfrm>
          <a:prstGeom prst="rect">
            <a:avLst/>
          </a:prstGeom>
        </p:spPr>
        <p:txBody>
          <a:bodyPr anchor="t" rtlCol="false" tIns="0" lIns="0" bIns="0" rIns="0">
            <a:spAutoFit/>
          </a:bodyPr>
          <a:lstStyle/>
          <a:p>
            <a:pPr algn="l" marL="0" indent="0" lvl="0">
              <a:lnSpc>
                <a:spcPts val="3131"/>
              </a:lnSpc>
              <a:spcBef>
                <a:spcPct val="0"/>
              </a:spcBef>
            </a:pPr>
            <a:r>
              <a:rPr lang="en-US" sz="2545">
                <a:solidFill>
                  <a:srgbClr val="FFFAEB"/>
                </a:solidFill>
                <a:latin typeface="DM Sans Italics"/>
              </a:rPr>
              <a:t>https://devfolio.co/@Ankit04</a:t>
            </a:r>
          </a:p>
        </p:txBody>
      </p:sp>
      <p:sp>
        <p:nvSpPr>
          <p:cNvPr name="Freeform 12" id="12"/>
          <p:cNvSpPr/>
          <p:nvPr/>
        </p:nvSpPr>
        <p:spPr>
          <a:xfrm flipH="false" flipV="false" rot="0">
            <a:off x="4782592" y="7939939"/>
            <a:ext cx="603509" cy="603509"/>
          </a:xfrm>
          <a:custGeom>
            <a:avLst/>
            <a:gdLst/>
            <a:ahLst/>
            <a:cxnLst/>
            <a:rect r="r" b="b" t="t" l="l"/>
            <a:pathLst>
              <a:path h="603509" w="603509">
                <a:moveTo>
                  <a:pt x="0" y="0"/>
                </a:moveTo>
                <a:lnTo>
                  <a:pt x="603509" y="0"/>
                </a:lnTo>
                <a:lnTo>
                  <a:pt x="603509" y="603510"/>
                </a:lnTo>
                <a:lnTo>
                  <a:pt x="0" y="6035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4782592" y="6372720"/>
            <a:ext cx="603509" cy="603509"/>
          </a:xfrm>
          <a:custGeom>
            <a:avLst/>
            <a:gdLst/>
            <a:ahLst/>
            <a:cxnLst/>
            <a:rect r="r" b="b" t="t" l="l"/>
            <a:pathLst>
              <a:path h="603509" w="603509">
                <a:moveTo>
                  <a:pt x="0" y="0"/>
                </a:moveTo>
                <a:lnTo>
                  <a:pt x="603509" y="0"/>
                </a:lnTo>
                <a:lnTo>
                  <a:pt x="603509" y="603509"/>
                </a:lnTo>
                <a:lnTo>
                  <a:pt x="0" y="6035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5608886" y="7314547"/>
            <a:ext cx="5221384" cy="390350"/>
          </a:xfrm>
          <a:prstGeom prst="rect">
            <a:avLst/>
          </a:prstGeom>
        </p:spPr>
        <p:txBody>
          <a:bodyPr anchor="t" rtlCol="false" tIns="0" lIns="0" bIns="0" rIns="0">
            <a:spAutoFit/>
          </a:bodyPr>
          <a:lstStyle/>
          <a:p>
            <a:pPr algn="l" marL="0" indent="0" lvl="0">
              <a:lnSpc>
                <a:spcPts val="3131"/>
              </a:lnSpc>
              <a:spcBef>
                <a:spcPct val="0"/>
              </a:spcBef>
            </a:pPr>
            <a:r>
              <a:rPr lang="en-US" sz="2545">
                <a:solidFill>
                  <a:srgbClr val="FFFAEB"/>
                </a:solidFill>
                <a:latin typeface="DM Sans Italics"/>
              </a:rPr>
              <a:t>https://devfolio.co/@Dixit_86</a:t>
            </a:r>
          </a:p>
        </p:txBody>
      </p:sp>
      <p:sp>
        <p:nvSpPr>
          <p:cNvPr name="TextBox 15" id="15"/>
          <p:cNvSpPr txBox="true"/>
          <p:nvPr/>
        </p:nvSpPr>
        <p:spPr>
          <a:xfrm rot="0">
            <a:off x="5608886" y="8041756"/>
            <a:ext cx="5221384" cy="390350"/>
          </a:xfrm>
          <a:prstGeom prst="rect">
            <a:avLst/>
          </a:prstGeom>
        </p:spPr>
        <p:txBody>
          <a:bodyPr anchor="t" rtlCol="false" tIns="0" lIns="0" bIns="0" rIns="0">
            <a:spAutoFit/>
          </a:bodyPr>
          <a:lstStyle/>
          <a:p>
            <a:pPr algn="l" marL="0" indent="0" lvl="0">
              <a:lnSpc>
                <a:spcPts val="3131"/>
              </a:lnSpc>
              <a:spcBef>
                <a:spcPct val="0"/>
              </a:spcBef>
            </a:pPr>
            <a:r>
              <a:rPr lang="en-US" sz="2545">
                <a:solidFill>
                  <a:srgbClr val="FFFAEB"/>
                </a:solidFill>
                <a:latin typeface="DM Sans Italics"/>
              </a:rPr>
              <a:t>https://devfolio.co/@Aditya0912</a:t>
            </a:r>
          </a:p>
        </p:txBody>
      </p:sp>
      <p:sp>
        <p:nvSpPr>
          <p:cNvPr name="TextBox 16" id="16"/>
          <p:cNvSpPr txBox="true"/>
          <p:nvPr/>
        </p:nvSpPr>
        <p:spPr>
          <a:xfrm rot="0">
            <a:off x="5608886" y="6505097"/>
            <a:ext cx="5221384" cy="390350"/>
          </a:xfrm>
          <a:prstGeom prst="rect">
            <a:avLst/>
          </a:prstGeom>
        </p:spPr>
        <p:txBody>
          <a:bodyPr anchor="t" rtlCol="false" tIns="0" lIns="0" bIns="0" rIns="0">
            <a:spAutoFit/>
          </a:bodyPr>
          <a:lstStyle/>
          <a:p>
            <a:pPr algn="l" marL="0" indent="0" lvl="0">
              <a:lnSpc>
                <a:spcPts val="3131"/>
              </a:lnSpc>
              <a:spcBef>
                <a:spcPct val="0"/>
              </a:spcBef>
            </a:pPr>
            <a:r>
              <a:rPr lang="en-US" sz="2545">
                <a:solidFill>
                  <a:srgbClr val="FFFAEB"/>
                </a:solidFill>
                <a:latin typeface="DM Sans Italics"/>
              </a:rPr>
              <a:t>https://devfolio.co/@Divyanshu21</a:t>
            </a:r>
          </a:p>
        </p:txBody>
      </p:sp>
      <p:sp>
        <p:nvSpPr>
          <p:cNvPr name="Freeform 17" id="17"/>
          <p:cNvSpPr/>
          <p:nvPr/>
        </p:nvSpPr>
        <p:spPr>
          <a:xfrm flipH="false" flipV="false" rot="0">
            <a:off x="4782592" y="7214354"/>
            <a:ext cx="603509" cy="603509"/>
          </a:xfrm>
          <a:custGeom>
            <a:avLst/>
            <a:gdLst/>
            <a:ahLst/>
            <a:cxnLst/>
            <a:rect r="r" b="b" t="t" l="l"/>
            <a:pathLst>
              <a:path h="603509" w="603509">
                <a:moveTo>
                  <a:pt x="0" y="0"/>
                </a:moveTo>
                <a:lnTo>
                  <a:pt x="603509" y="0"/>
                </a:lnTo>
                <a:lnTo>
                  <a:pt x="603509" y="603510"/>
                </a:lnTo>
                <a:lnTo>
                  <a:pt x="0" y="6035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true" flipV="true">
            <a:off x="0" y="0"/>
            <a:ext cx="18288000" cy="10287000"/>
          </a:xfrm>
          <a:prstGeom prst="rect">
            <a:avLst/>
          </a:prstGeom>
        </p:spPr>
      </p:pic>
      <p:sp>
        <p:nvSpPr>
          <p:cNvPr name="Freeform 3" id="3"/>
          <p:cNvSpPr/>
          <p:nvPr/>
        </p:nvSpPr>
        <p:spPr>
          <a:xfrm flipH="false" flipV="false" rot="2223819">
            <a:off x="-4572963" y="4006074"/>
            <a:ext cx="9665112" cy="8771089"/>
          </a:xfrm>
          <a:custGeom>
            <a:avLst/>
            <a:gdLst/>
            <a:ahLst/>
            <a:cxnLst/>
            <a:rect r="r" b="b" t="t" l="l"/>
            <a:pathLst>
              <a:path h="8771089" w="9665112">
                <a:moveTo>
                  <a:pt x="0" y="0"/>
                </a:moveTo>
                <a:lnTo>
                  <a:pt x="9665112" y="0"/>
                </a:lnTo>
                <a:lnTo>
                  <a:pt x="9665112" y="8771089"/>
                </a:lnTo>
                <a:lnTo>
                  <a:pt x="0" y="8771089"/>
                </a:lnTo>
                <a:lnTo>
                  <a:pt x="0" y="0"/>
                </a:lnTo>
                <a:close/>
              </a:path>
            </a:pathLst>
          </a:custGeom>
          <a:blipFill>
            <a:blip r:embed="rId3"/>
            <a:stretch>
              <a:fillRect l="0" t="0" r="0" b="0"/>
            </a:stretch>
          </a:blipFill>
        </p:spPr>
      </p:sp>
      <p:grpSp>
        <p:nvGrpSpPr>
          <p:cNvPr name="Group 4" id="4"/>
          <p:cNvGrpSpPr/>
          <p:nvPr/>
        </p:nvGrpSpPr>
        <p:grpSpPr>
          <a:xfrm rot="0">
            <a:off x="5971740" y="1648649"/>
            <a:ext cx="6344521" cy="7111957"/>
            <a:chOff x="0" y="0"/>
            <a:chExt cx="1670985" cy="1873108"/>
          </a:xfrm>
        </p:grpSpPr>
        <p:sp>
          <p:nvSpPr>
            <p:cNvPr name="Freeform 5" id="5"/>
            <p:cNvSpPr/>
            <p:nvPr/>
          </p:nvSpPr>
          <p:spPr>
            <a:xfrm flipH="false" flipV="false" rot="0">
              <a:off x="0" y="0"/>
              <a:ext cx="1670985" cy="1873108"/>
            </a:xfrm>
            <a:custGeom>
              <a:avLst/>
              <a:gdLst/>
              <a:ahLst/>
              <a:cxnLst/>
              <a:rect r="r" b="b" t="t" l="l"/>
              <a:pathLst>
                <a:path h="1873108" w="1670985">
                  <a:moveTo>
                    <a:pt x="0" y="0"/>
                  </a:moveTo>
                  <a:lnTo>
                    <a:pt x="1670985" y="0"/>
                  </a:lnTo>
                  <a:lnTo>
                    <a:pt x="1670985" y="1873108"/>
                  </a:lnTo>
                  <a:lnTo>
                    <a:pt x="0" y="1873108"/>
                  </a:lnTo>
                  <a:close/>
                </a:path>
              </a:pathLst>
            </a:custGeom>
            <a:solidFill>
              <a:srgbClr val="000000">
                <a:alpha val="0"/>
              </a:srgbClr>
            </a:solidFill>
            <a:ln w="38100">
              <a:solidFill>
                <a:srgbClr val="048AFF"/>
              </a:solidFill>
            </a:ln>
          </p:spPr>
        </p:sp>
        <p:sp>
          <p:nvSpPr>
            <p:cNvPr name="TextBox 6" id="6"/>
            <p:cNvSpPr txBox="true"/>
            <p:nvPr/>
          </p:nvSpPr>
          <p:spPr>
            <a:xfrm>
              <a:off x="0" y="-9525"/>
              <a:ext cx="812800" cy="822325"/>
            </a:xfrm>
            <a:prstGeom prst="rect">
              <a:avLst/>
            </a:prstGeom>
          </p:spPr>
          <p:txBody>
            <a:bodyPr anchor="ctr" rtlCol="false" tIns="50800" lIns="50800" bIns="50800" rIns="50800"/>
            <a:lstStyle/>
            <a:p>
              <a:pPr algn="ctr">
                <a:lnSpc>
                  <a:spcPts val="3131"/>
                </a:lnSpc>
              </a:pPr>
            </a:p>
          </p:txBody>
        </p:sp>
      </p:grpSp>
      <p:sp>
        <p:nvSpPr>
          <p:cNvPr name="TextBox 7" id="7"/>
          <p:cNvSpPr txBox="true"/>
          <p:nvPr/>
        </p:nvSpPr>
        <p:spPr>
          <a:xfrm rot="0">
            <a:off x="6728644" y="3432503"/>
            <a:ext cx="4830711" cy="4783951"/>
          </a:xfrm>
          <a:prstGeom prst="rect">
            <a:avLst/>
          </a:prstGeom>
        </p:spPr>
        <p:txBody>
          <a:bodyPr anchor="t" rtlCol="false" tIns="0" lIns="0" bIns="0" rIns="0">
            <a:spAutoFit/>
          </a:bodyPr>
          <a:lstStyle/>
          <a:p>
            <a:pPr marL="667357" indent="-333678" lvl="1">
              <a:lnSpc>
                <a:spcPts val="4822"/>
              </a:lnSpc>
              <a:buFont typeface="Arial"/>
              <a:buChar char="•"/>
            </a:pPr>
            <a:r>
              <a:rPr lang="en-US" sz="3091">
                <a:solidFill>
                  <a:srgbClr val="FFFAEB"/>
                </a:solidFill>
                <a:latin typeface="DM Sans Italics"/>
              </a:rPr>
              <a:t>About Us</a:t>
            </a:r>
          </a:p>
          <a:p>
            <a:pPr marL="667357" indent="-333678" lvl="1">
              <a:lnSpc>
                <a:spcPts val="4822"/>
              </a:lnSpc>
              <a:buFont typeface="Arial"/>
              <a:buChar char="•"/>
            </a:pPr>
            <a:r>
              <a:rPr lang="en-US" sz="3091">
                <a:solidFill>
                  <a:srgbClr val="FFFAEB"/>
                </a:solidFill>
                <a:latin typeface="DM Sans Italics"/>
              </a:rPr>
              <a:t>Complications Solved</a:t>
            </a:r>
          </a:p>
          <a:p>
            <a:pPr marL="667357" indent="-333678" lvl="1">
              <a:lnSpc>
                <a:spcPts val="4822"/>
              </a:lnSpc>
              <a:buFont typeface="Arial"/>
              <a:buChar char="•"/>
            </a:pPr>
            <a:r>
              <a:rPr lang="en-US" sz="3091">
                <a:solidFill>
                  <a:srgbClr val="FFFAEB"/>
                </a:solidFill>
                <a:latin typeface="DM Sans Italics"/>
              </a:rPr>
              <a:t>Specifications</a:t>
            </a:r>
          </a:p>
          <a:p>
            <a:pPr marL="667357" indent="-333678" lvl="1">
              <a:lnSpc>
                <a:spcPts val="4822"/>
              </a:lnSpc>
              <a:buFont typeface="Arial"/>
              <a:buChar char="•"/>
            </a:pPr>
            <a:r>
              <a:rPr lang="en-US" sz="3091">
                <a:solidFill>
                  <a:srgbClr val="FFFAEB"/>
                </a:solidFill>
                <a:latin typeface="DM Sans Italics"/>
              </a:rPr>
              <a:t>TechStacks</a:t>
            </a:r>
          </a:p>
          <a:p>
            <a:pPr marL="667357" indent="-333678" lvl="1">
              <a:lnSpc>
                <a:spcPts val="4822"/>
              </a:lnSpc>
              <a:buFont typeface="Arial"/>
              <a:buChar char="•"/>
            </a:pPr>
            <a:r>
              <a:rPr lang="en-US" sz="3091">
                <a:solidFill>
                  <a:srgbClr val="FFFAEB"/>
                </a:solidFill>
                <a:latin typeface="DM Sans Italics"/>
              </a:rPr>
              <a:t>Possible Revenue Model </a:t>
            </a:r>
          </a:p>
          <a:p>
            <a:pPr marL="667357" indent="-333678" lvl="1">
              <a:lnSpc>
                <a:spcPts val="4822"/>
              </a:lnSpc>
              <a:buFont typeface="Arial"/>
              <a:buChar char="•"/>
            </a:pPr>
            <a:r>
              <a:rPr lang="en-US" sz="3091">
                <a:solidFill>
                  <a:srgbClr val="FFFAEB"/>
                </a:solidFill>
                <a:latin typeface="DM Sans Italics"/>
              </a:rPr>
              <a:t>Future Upgrades</a:t>
            </a:r>
          </a:p>
          <a:p>
            <a:pPr algn="l" marL="667357" indent="-333678" lvl="1">
              <a:lnSpc>
                <a:spcPts val="4822"/>
              </a:lnSpc>
              <a:buFont typeface="Arial"/>
              <a:buChar char="•"/>
            </a:pPr>
            <a:r>
              <a:rPr lang="en-US" sz="3091">
                <a:solidFill>
                  <a:srgbClr val="FFFAEB"/>
                </a:solidFill>
                <a:latin typeface="DM Sans Italics"/>
              </a:rPr>
              <a:t>Our Team</a:t>
            </a:r>
          </a:p>
        </p:txBody>
      </p:sp>
      <p:sp>
        <p:nvSpPr>
          <p:cNvPr name="TextBox 8" id="8"/>
          <p:cNvSpPr txBox="true"/>
          <p:nvPr/>
        </p:nvSpPr>
        <p:spPr>
          <a:xfrm rot="0">
            <a:off x="6728644" y="1804155"/>
            <a:ext cx="4830711" cy="765635"/>
          </a:xfrm>
          <a:prstGeom prst="rect">
            <a:avLst/>
          </a:prstGeom>
        </p:spPr>
        <p:txBody>
          <a:bodyPr anchor="t" rtlCol="false" tIns="0" lIns="0" bIns="0" rIns="0">
            <a:spAutoFit/>
          </a:bodyPr>
          <a:lstStyle/>
          <a:p>
            <a:pPr algn="ctr">
              <a:lnSpc>
                <a:spcPts val="6374"/>
              </a:lnSpc>
            </a:pPr>
            <a:r>
              <a:rPr lang="en-US" sz="4586" spc="311">
                <a:solidFill>
                  <a:srgbClr val="048AFF"/>
                </a:solidFill>
                <a:latin typeface="Now Bold"/>
              </a:rPr>
              <a:t>Overview</a:t>
            </a:r>
          </a:p>
        </p:txBody>
      </p:sp>
      <p:grpSp>
        <p:nvGrpSpPr>
          <p:cNvPr name="Group 9" id="9"/>
          <p:cNvGrpSpPr/>
          <p:nvPr/>
        </p:nvGrpSpPr>
        <p:grpSpPr>
          <a:xfrm rot="0">
            <a:off x="16017180" y="-1431186"/>
            <a:ext cx="3656258" cy="3656258"/>
            <a:chOff x="0" y="0"/>
            <a:chExt cx="812800" cy="812800"/>
          </a:xfrm>
        </p:grpSpPr>
        <p:sp>
          <p:nvSpPr>
            <p:cNvPr name="Freeform 10" id="10"/>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11" id="11"/>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sp>
        <p:nvSpPr>
          <p:cNvPr name="AutoShape 12" id="12"/>
          <p:cNvSpPr/>
          <p:nvPr/>
        </p:nvSpPr>
        <p:spPr>
          <a:xfrm>
            <a:off x="6085397" y="2796124"/>
            <a:ext cx="6076393" cy="0"/>
          </a:xfrm>
          <a:prstGeom prst="line">
            <a:avLst/>
          </a:prstGeom>
          <a:ln cap="flat" w="38100">
            <a:solidFill>
              <a:srgbClr val="048AFF"/>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true" flipV="true">
            <a:off x="0" y="0"/>
            <a:ext cx="18288000" cy="10287000"/>
          </a:xfrm>
          <a:prstGeom prst="rect">
            <a:avLst/>
          </a:prstGeom>
        </p:spPr>
      </p:pic>
      <p:sp>
        <p:nvSpPr>
          <p:cNvPr name="Freeform 3" id="3"/>
          <p:cNvSpPr/>
          <p:nvPr/>
        </p:nvSpPr>
        <p:spPr>
          <a:xfrm flipH="false" flipV="false" rot="0">
            <a:off x="-689719" y="-1276542"/>
            <a:ext cx="2556280" cy="2553085"/>
          </a:xfrm>
          <a:custGeom>
            <a:avLst/>
            <a:gdLst/>
            <a:ahLst/>
            <a:cxnLst/>
            <a:rect r="r" b="b" t="t" l="l"/>
            <a:pathLst>
              <a:path h="2553085" w="2556280">
                <a:moveTo>
                  <a:pt x="0" y="0"/>
                </a:moveTo>
                <a:lnTo>
                  <a:pt x="2556280" y="0"/>
                </a:lnTo>
                <a:lnTo>
                  <a:pt x="2556280" y="2553084"/>
                </a:lnTo>
                <a:lnTo>
                  <a:pt x="0" y="2553084"/>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9589607" y="0"/>
            <a:ext cx="8698393" cy="10400373"/>
            <a:chOff x="0" y="0"/>
            <a:chExt cx="8603361" cy="10286746"/>
          </a:xfrm>
        </p:grpSpPr>
        <p:sp>
          <p:nvSpPr>
            <p:cNvPr name="Freeform 5" id="5"/>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0" t="-27458" r="-1536" b="0"/>
              </a:stretch>
            </a:blipFill>
          </p:spPr>
        </p:sp>
      </p:grpSp>
      <p:sp>
        <p:nvSpPr>
          <p:cNvPr name="Freeform 6" id="6"/>
          <p:cNvSpPr/>
          <p:nvPr/>
        </p:nvSpPr>
        <p:spPr>
          <a:xfrm flipH="false" flipV="false" rot="0">
            <a:off x="7584476" y="8616204"/>
            <a:ext cx="4010261" cy="4005248"/>
          </a:xfrm>
          <a:custGeom>
            <a:avLst/>
            <a:gdLst/>
            <a:ahLst/>
            <a:cxnLst/>
            <a:rect r="r" b="b" t="t" l="l"/>
            <a:pathLst>
              <a:path h="4005248" w="4010261">
                <a:moveTo>
                  <a:pt x="0" y="0"/>
                </a:moveTo>
                <a:lnTo>
                  <a:pt x="4010261" y="0"/>
                </a:lnTo>
                <a:lnTo>
                  <a:pt x="4010261" y="4005248"/>
                </a:lnTo>
                <a:lnTo>
                  <a:pt x="0" y="4005248"/>
                </a:lnTo>
                <a:lnTo>
                  <a:pt x="0" y="0"/>
                </a:lnTo>
                <a:close/>
              </a:path>
            </a:pathLst>
          </a:custGeom>
          <a:blipFill>
            <a:blip r:embed="rId3"/>
            <a:stretch>
              <a:fillRect l="0" t="0" r="0" b="0"/>
            </a:stretch>
          </a:blipFill>
        </p:spPr>
      </p:sp>
      <p:sp>
        <p:nvSpPr>
          <p:cNvPr name="TextBox 7" id="7"/>
          <p:cNvSpPr txBox="true"/>
          <p:nvPr/>
        </p:nvSpPr>
        <p:spPr>
          <a:xfrm rot="0">
            <a:off x="3425220" y="1585374"/>
            <a:ext cx="5189556" cy="881487"/>
          </a:xfrm>
          <a:prstGeom prst="rect">
            <a:avLst/>
          </a:prstGeom>
        </p:spPr>
        <p:txBody>
          <a:bodyPr anchor="t" rtlCol="false" tIns="0" lIns="0" bIns="0" rIns="0">
            <a:spAutoFit/>
          </a:bodyPr>
          <a:lstStyle/>
          <a:p>
            <a:pPr>
              <a:lnSpc>
                <a:spcPts val="7173"/>
              </a:lnSpc>
            </a:pPr>
            <a:r>
              <a:rPr lang="en-US" sz="5160">
                <a:solidFill>
                  <a:srgbClr val="048AFF"/>
                </a:solidFill>
                <a:latin typeface="Now Bold"/>
              </a:rPr>
              <a:t>About Us</a:t>
            </a:r>
          </a:p>
        </p:txBody>
      </p:sp>
      <p:sp>
        <p:nvSpPr>
          <p:cNvPr name="TextBox 8" id="8"/>
          <p:cNvSpPr txBox="true"/>
          <p:nvPr/>
        </p:nvSpPr>
        <p:spPr>
          <a:xfrm rot="0">
            <a:off x="3115104" y="3033965"/>
            <a:ext cx="6272332" cy="4571059"/>
          </a:xfrm>
          <a:prstGeom prst="rect">
            <a:avLst/>
          </a:prstGeom>
        </p:spPr>
        <p:txBody>
          <a:bodyPr anchor="t" rtlCol="false" tIns="0" lIns="0" bIns="0" rIns="0">
            <a:spAutoFit/>
          </a:bodyPr>
          <a:lstStyle/>
          <a:p>
            <a:pPr marL="493932" indent="-246966" lvl="1">
              <a:lnSpc>
                <a:spcPts val="3340"/>
              </a:lnSpc>
              <a:buFont typeface="Arial"/>
              <a:buChar char="•"/>
            </a:pPr>
            <a:r>
              <a:rPr lang="en-US" sz="2287">
                <a:solidFill>
                  <a:srgbClr val="FFFFFF"/>
                </a:solidFill>
                <a:latin typeface="DM Sans"/>
              </a:rPr>
              <a:t>CryptoSprint is a web app providing crypto traders with multiple specifications such as exchange systems, data of each and every cryto coin, its circulating supply, market capitalization and many more..</a:t>
            </a:r>
          </a:p>
          <a:p>
            <a:pPr>
              <a:lnSpc>
                <a:spcPts val="3340"/>
              </a:lnSpc>
            </a:pPr>
          </a:p>
          <a:p>
            <a:pPr marL="493932" indent="-246966" lvl="1">
              <a:lnSpc>
                <a:spcPts val="3340"/>
              </a:lnSpc>
              <a:buFont typeface="Arial"/>
              <a:buChar char="•"/>
            </a:pPr>
            <a:r>
              <a:rPr lang="en-US" sz="2287">
                <a:solidFill>
                  <a:srgbClr val="FFFFFF"/>
                </a:solidFill>
                <a:latin typeface="DM Sans"/>
              </a:rPr>
              <a:t>On CryptoSprint users can trade their crypto coins on whichever exchange platform they like. It can generate revenue too by placing adds and charging subscription fee.</a:t>
            </a:r>
          </a:p>
        </p:txBody>
      </p:sp>
      <p:sp>
        <p:nvSpPr>
          <p:cNvPr name="Freeform 9" id="9"/>
          <p:cNvSpPr/>
          <p:nvPr/>
        </p:nvSpPr>
        <p:spPr>
          <a:xfrm flipH="false" flipV="false" rot="0">
            <a:off x="-855821" y="769658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alphaModFix amt="67000"/>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4792965" y="-4982246"/>
            <a:ext cx="8083465" cy="8073361"/>
          </a:xfrm>
          <a:custGeom>
            <a:avLst/>
            <a:gdLst/>
            <a:ahLst/>
            <a:cxnLst/>
            <a:rect r="r" b="b" t="t" l="l"/>
            <a:pathLst>
              <a:path h="8073361" w="8083465">
                <a:moveTo>
                  <a:pt x="0" y="0"/>
                </a:moveTo>
                <a:lnTo>
                  <a:pt x="8083465" y="0"/>
                </a:lnTo>
                <a:lnTo>
                  <a:pt x="8083465" y="8073361"/>
                </a:lnTo>
                <a:lnTo>
                  <a:pt x="0" y="8073361"/>
                </a:lnTo>
                <a:lnTo>
                  <a:pt x="0" y="0"/>
                </a:lnTo>
                <a:close/>
              </a:path>
            </a:pathLst>
          </a:custGeom>
          <a:blipFill>
            <a:blip r:embed="rId3"/>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true">
            <a:off x="0" y="0"/>
            <a:ext cx="18288000" cy="10287000"/>
          </a:xfrm>
          <a:prstGeom prst="rect">
            <a:avLst/>
          </a:prstGeom>
        </p:spPr>
      </p:pic>
      <p:sp>
        <p:nvSpPr>
          <p:cNvPr name="Freeform 3" id="3"/>
          <p:cNvSpPr/>
          <p:nvPr/>
        </p:nvSpPr>
        <p:spPr>
          <a:xfrm flipH="false" flipV="false" rot="0">
            <a:off x="12438410" y="-5076387"/>
            <a:ext cx="9641780" cy="9629727"/>
          </a:xfrm>
          <a:custGeom>
            <a:avLst/>
            <a:gdLst/>
            <a:ahLst/>
            <a:cxnLst/>
            <a:rect r="r" b="b" t="t" l="l"/>
            <a:pathLst>
              <a:path h="9629727" w="9641780">
                <a:moveTo>
                  <a:pt x="0" y="0"/>
                </a:moveTo>
                <a:lnTo>
                  <a:pt x="9641780" y="0"/>
                </a:lnTo>
                <a:lnTo>
                  <a:pt x="9641780" y="9629728"/>
                </a:lnTo>
                <a:lnTo>
                  <a:pt x="0" y="9629728"/>
                </a:lnTo>
                <a:lnTo>
                  <a:pt x="0" y="0"/>
                </a:lnTo>
                <a:close/>
              </a:path>
            </a:pathLst>
          </a:custGeom>
          <a:blipFill>
            <a:blip r:embed="rId3"/>
            <a:stretch>
              <a:fillRect l="0" t="0" r="0" b="0"/>
            </a:stretch>
          </a:blipFill>
        </p:spPr>
      </p:sp>
      <p:sp>
        <p:nvSpPr>
          <p:cNvPr name="TextBox 4" id="4"/>
          <p:cNvSpPr txBox="true"/>
          <p:nvPr/>
        </p:nvSpPr>
        <p:spPr>
          <a:xfrm rot="0">
            <a:off x="3488043" y="1560523"/>
            <a:ext cx="10802861" cy="907382"/>
          </a:xfrm>
          <a:prstGeom prst="rect">
            <a:avLst/>
          </a:prstGeom>
        </p:spPr>
        <p:txBody>
          <a:bodyPr anchor="t" rtlCol="false" tIns="0" lIns="0" bIns="0" rIns="0">
            <a:spAutoFit/>
          </a:bodyPr>
          <a:lstStyle/>
          <a:p>
            <a:pPr algn="ctr">
              <a:lnSpc>
                <a:spcPts val="7427"/>
              </a:lnSpc>
            </a:pPr>
            <a:r>
              <a:rPr lang="en-US" sz="5343">
                <a:solidFill>
                  <a:srgbClr val="048AFF"/>
                </a:solidFill>
                <a:latin typeface="Now Bold"/>
              </a:rPr>
              <a:t>Complications Solved</a:t>
            </a:r>
          </a:p>
        </p:txBody>
      </p:sp>
      <p:sp>
        <p:nvSpPr>
          <p:cNvPr name="AutoShape 5" id="5"/>
          <p:cNvSpPr/>
          <p:nvPr/>
        </p:nvSpPr>
        <p:spPr>
          <a:xfrm>
            <a:off x="9144000" y="2867678"/>
            <a:ext cx="0" cy="6390622"/>
          </a:xfrm>
          <a:prstGeom prst="line">
            <a:avLst/>
          </a:prstGeom>
          <a:ln cap="flat" w="38100">
            <a:solidFill>
              <a:srgbClr val="FFFFFF"/>
            </a:solidFill>
            <a:prstDash val="solid"/>
            <a:headEnd type="none" len="sm" w="sm"/>
            <a:tailEnd type="none" len="sm" w="sm"/>
          </a:ln>
        </p:spPr>
      </p:sp>
      <p:sp>
        <p:nvSpPr>
          <p:cNvPr name="Freeform 6" id="6"/>
          <p:cNvSpPr/>
          <p:nvPr/>
        </p:nvSpPr>
        <p:spPr>
          <a:xfrm flipH="false" flipV="false" rot="0">
            <a:off x="5782251" y="3247220"/>
            <a:ext cx="1390737" cy="1390737"/>
          </a:xfrm>
          <a:custGeom>
            <a:avLst/>
            <a:gdLst/>
            <a:ahLst/>
            <a:cxnLst/>
            <a:rect r="r" b="b" t="t" l="l"/>
            <a:pathLst>
              <a:path h="1390737" w="1390737">
                <a:moveTo>
                  <a:pt x="0" y="0"/>
                </a:moveTo>
                <a:lnTo>
                  <a:pt x="1390738" y="0"/>
                </a:lnTo>
                <a:lnTo>
                  <a:pt x="1390738" y="1390738"/>
                </a:lnTo>
                <a:lnTo>
                  <a:pt x="0" y="13907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1254311" y="3234155"/>
            <a:ext cx="1403803" cy="1403803"/>
          </a:xfrm>
          <a:custGeom>
            <a:avLst/>
            <a:gdLst/>
            <a:ahLst/>
            <a:cxnLst/>
            <a:rect r="r" b="b" t="t" l="l"/>
            <a:pathLst>
              <a:path h="1403803" w="1403803">
                <a:moveTo>
                  <a:pt x="0" y="0"/>
                </a:moveTo>
                <a:lnTo>
                  <a:pt x="1403803" y="0"/>
                </a:lnTo>
                <a:lnTo>
                  <a:pt x="1403803" y="1403803"/>
                </a:lnTo>
                <a:lnTo>
                  <a:pt x="0" y="14038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4362836" y="5677763"/>
            <a:ext cx="4229567" cy="3201016"/>
          </a:xfrm>
          <a:prstGeom prst="rect">
            <a:avLst/>
          </a:prstGeom>
        </p:spPr>
        <p:txBody>
          <a:bodyPr anchor="t" rtlCol="false" tIns="0" lIns="0" bIns="0" rIns="0">
            <a:spAutoFit/>
          </a:bodyPr>
          <a:lstStyle/>
          <a:p>
            <a:pPr algn="ctr">
              <a:lnSpc>
                <a:spcPts val="3716"/>
              </a:lnSpc>
            </a:pPr>
            <a:r>
              <a:rPr lang="en-US" sz="2545">
                <a:solidFill>
                  <a:srgbClr val="FFFFFF"/>
                </a:solidFill>
                <a:latin typeface="DM Sans"/>
              </a:rPr>
              <a:t>Usually crypto traders trade their coins using either one or two exchange platforms, but here they will be able to use which ever platform they like for any particular coin.</a:t>
            </a:r>
          </a:p>
        </p:txBody>
      </p:sp>
      <p:sp>
        <p:nvSpPr>
          <p:cNvPr name="TextBox 9" id="9"/>
          <p:cNvSpPr txBox="true"/>
          <p:nvPr/>
        </p:nvSpPr>
        <p:spPr>
          <a:xfrm rot="0">
            <a:off x="4770954" y="4876083"/>
            <a:ext cx="3413332" cy="573081"/>
          </a:xfrm>
          <a:prstGeom prst="rect">
            <a:avLst/>
          </a:prstGeom>
        </p:spPr>
        <p:txBody>
          <a:bodyPr anchor="t" rtlCol="false" tIns="0" lIns="0" bIns="0" rIns="0">
            <a:spAutoFit/>
          </a:bodyPr>
          <a:lstStyle/>
          <a:p>
            <a:pPr algn="ctr">
              <a:lnSpc>
                <a:spcPts val="4718"/>
              </a:lnSpc>
            </a:pPr>
            <a:r>
              <a:rPr lang="en-US" sz="3394">
                <a:solidFill>
                  <a:srgbClr val="B100E8"/>
                </a:solidFill>
                <a:latin typeface="Now Bold"/>
              </a:rPr>
              <a:t>Problem 01</a:t>
            </a:r>
          </a:p>
        </p:txBody>
      </p:sp>
      <p:sp>
        <p:nvSpPr>
          <p:cNvPr name="Freeform 10" id="10"/>
          <p:cNvSpPr/>
          <p:nvPr/>
        </p:nvSpPr>
        <p:spPr>
          <a:xfrm flipH="false" flipV="false" rot="0">
            <a:off x="-4327715" y="6542790"/>
            <a:ext cx="9641780" cy="9629727"/>
          </a:xfrm>
          <a:custGeom>
            <a:avLst/>
            <a:gdLst/>
            <a:ahLst/>
            <a:cxnLst/>
            <a:rect r="r" b="b" t="t" l="l"/>
            <a:pathLst>
              <a:path h="9629727" w="9641780">
                <a:moveTo>
                  <a:pt x="0" y="0"/>
                </a:moveTo>
                <a:lnTo>
                  <a:pt x="9641780" y="0"/>
                </a:lnTo>
                <a:lnTo>
                  <a:pt x="9641780" y="9629727"/>
                </a:lnTo>
                <a:lnTo>
                  <a:pt x="0" y="9629727"/>
                </a:lnTo>
                <a:lnTo>
                  <a:pt x="0" y="0"/>
                </a:lnTo>
                <a:close/>
              </a:path>
            </a:pathLst>
          </a:custGeom>
          <a:blipFill>
            <a:blip r:embed="rId3"/>
            <a:stretch>
              <a:fillRect l="0" t="0" r="0" b="0"/>
            </a:stretch>
          </a:blipFill>
        </p:spPr>
      </p:sp>
      <p:sp>
        <p:nvSpPr>
          <p:cNvPr name="TextBox 11" id="11"/>
          <p:cNvSpPr txBox="true"/>
          <p:nvPr/>
        </p:nvSpPr>
        <p:spPr>
          <a:xfrm rot="0">
            <a:off x="9839989" y="5687288"/>
            <a:ext cx="4751422" cy="3373759"/>
          </a:xfrm>
          <a:prstGeom prst="rect">
            <a:avLst/>
          </a:prstGeom>
        </p:spPr>
        <p:txBody>
          <a:bodyPr anchor="t" rtlCol="false" tIns="0" lIns="0" bIns="0" rIns="0">
            <a:spAutoFit/>
          </a:bodyPr>
          <a:lstStyle/>
          <a:p>
            <a:pPr algn="ctr">
              <a:lnSpc>
                <a:spcPts val="3429"/>
              </a:lnSpc>
            </a:pPr>
            <a:r>
              <a:rPr lang="en-US" sz="2349">
                <a:solidFill>
                  <a:srgbClr val="FFFFFF"/>
                </a:solidFill>
                <a:latin typeface="DM Sans"/>
              </a:rPr>
              <a:t>When crypto traders buy any crypto coin they just see the chart and make decissions which can lead to bad decission making, so, CryptoSprint will provide much more details like market cap, circulating supply, maximum supply and many more</a:t>
            </a:r>
          </a:p>
        </p:txBody>
      </p:sp>
      <p:sp>
        <p:nvSpPr>
          <p:cNvPr name="TextBox 12" id="12"/>
          <p:cNvSpPr txBox="true"/>
          <p:nvPr/>
        </p:nvSpPr>
        <p:spPr>
          <a:xfrm rot="0">
            <a:off x="10234743" y="4876083"/>
            <a:ext cx="3413332" cy="573081"/>
          </a:xfrm>
          <a:prstGeom prst="rect">
            <a:avLst/>
          </a:prstGeom>
        </p:spPr>
        <p:txBody>
          <a:bodyPr anchor="t" rtlCol="false" tIns="0" lIns="0" bIns="0" rIns="0">
            <a:spAutoFit/>
          </a:bodyPr>
          <a:lstStyle/>
          <a:p>
            <a:pPr algn="ctr">
              <a:lnSpc>
                <a:spcPts val="4718"/>
              </a:lnSpc>
            </a:pPr>
            <a:r>
              <a:rPr lang="en-US" sz="3394">
                <a:solidFill>
                  <a:srgbClr val="B100E8"/>
                </a:solidFill>
                <a:latin typeface="Now Bold"/>
              </a:rPr>
              <a:t>Problem 02</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true">
            <a:off x="0" y="0"/>
            <a:ext cx="18288000" cy="10287000"/>
          </a:xfrm>
          <a:prstGeom prst="rect">
            <a:avLst/>
          </a:prstGeom>
        </p:spPr>
      </p:pic>
      <p:grpSp>
        <p:nvGrpSpPr>
          <p:cNvPr name="Group 3" id="3"/>
          <p:cNvGrpSpPr/>
          <p:nvPr/>
        </p:nvGrpSpPr>
        <p:grpSpPr>
          <a:xfrm rot="0">
            <a:off x="-1041088" y="0"/>
            <a:ext cx="6782652" cy="10287000"/>
            <a:chOff x="0" y="0"/>
            <a:chExt cx="1786377" cy="2709333"/>
          </a:xfrm>
        </p:grpSpPr>
        <p:sp>
          <p:nvSpPr>
            <p:cNvPr name="Freeform 4" id="4"/>
            <p:cNvSpPr/>
            <p:nvPr/>
          </p:nvSpPr>
          <p:spPr>
            <a:xfrm flipH="false" flipV="false" rot="0">
              <a:off x="0" y="0"/>
              <a:ext cx="1786377" cy="2709333"/>
            </a:xfrm>
            <a:custGeom>
              <a:avLst/>
              <a:gdLst/>
              <a:ahLst/>
              <a:cxnLst/>
              <a:rect r="r" b="b" t="t" l="l"/>
              <a:pathLst>
                <a:path h="2709333" w="1786377">
                  <a:moveTo>
                    <a:pt x="0" y="0"/>
                  </a:moveTo>
                  <a:lnTo>
                    <a:pt x="1786377" y="0"/>
                  </a:lnTo>
                  <a:lnTo>
                    <a:pt x="1786377" y="2709333"/>
                  </a:lnTo>
                  <a:lnTo>
                    <a:pt x="0" y="2709333"/>
                  </a:ln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5" id="5"/>
            <p:cNvSpPr txBox="true"/>
            <p:nvPr/>
          </p:nvSpPr>
          <p:spPr>
            <a:xfrm>
              <a:off x="0" y="-9525"/>
              <a:ext cx="812800" cy="822325"/>
            </a:xfrm>
            <a:prstGeom prst="rect">
              <a:avLst/>
            </a:prstGeom>
          </p:spPr>
          <p:txBody>
            <a:bodyPr anchor="ctr" rtlCol="false" tIns="50800" lIns="50800" bIns="50800" rIns="50800"/>
            <a:lstStyle/>
            <a:p>
              <a:pPr algn="ctr">
                <a:lnSpc>
                  <a:spcPts val="3131"/>
                </a:lnSpc>
              </a:pPr>
            </a:p>
          </p:txBody>
        </p:sp>
      </p:grpSp>
      <p:sp>
        <p:nvSpPr>
          <p:cNvPr name="Freeform 6" id="6"/>
          <p:cNvSpPr/>
          <p:nvPr/>
        </p:nvSpPr>
        <p:spPr>
          <a:xfrm flipH="false" flipV="false" rot="-1486492">
            <a:off x="15563637" y="8055643"/>
            <a:ext cx="3391326" cy="3387087"/>
          </a:xfrm>
          <a:custGeom>
            <a:avLst/>
            <a:gdLst/>
            <a:ahLst/>
            <a:cxnLst/>
            <a:rect r="r" b="b" t="t" l="l"/>
            <a:pathLst>
              <a:path h="3387087" w="3391326">
                <a:moveTo>
                  <a:pt x="0" y="0"/>
                </a:moveTo>
                <a:lnTo>
                  <a:pt x="3391326" y="0"/>
                </a:lnTo>
                <a:lnTo>
                  <a:pt x="3391326" y="3387087"/>
                </a:lnTo>
                <a:lnTo>
                  <a:pt x="0" y="3387087"/>
                </a:lnTo>
                <a:lnTo>
                  <a:pt x="0" y="0"/>
                </a:lnTo>
                <a:close/>
              </a:path>
            </a:pathLst>
          </a:custGeom>
          <a:blipFill>
            <a:blip r:embed="rId3"/>
            <a:stretch>
              <a:fillRect l="0" t="0" r="0" b="0"/>
            </a:stretch>
          </a:blipFill>
        </p:spPr>
      </p:sp>
      <p:sp>
        <p:nvSpPr>
          <p:cNvPr name="Freeform 7" id="7"/>
          <p:cNvSpPr/>
          <p:nvPr/>
        </p:nvSpPr>
        <p:spPr>
          <a:xfrm flipH="false" flipV="false" rot="1973881">
            <a:off x="12869941" y="-1899995"/>
            <a:ext cx="3391326" cy="3387087"/>
          </a:xfrm>
          <a:custGeom>
            <a:avLst/>
            <a:gdLst/>
            <a:ahLst/>
            <a:cxnLst/>
            <a:rect r="r" b="b" t="t" l="l"/>
            <a:pathLst>
              <a:path h="3387087" w="3391326">
                <a:moveTo>
                  <a:pt x="0" y="0"/>
                </a:moveTo>
                <a:lnTo>
                  <a:pt x="3391326" y="0"/>
                </a:lnTo>
                <a:lnTo>
                  <a:pt x="3391326" y="3387087"/>
                </a:lnTo>
                <a:lnTo>
                  <a:pt x="0" y="3387087"/>
                </a:lnTo>
                <a:lnTo>
                  <a:pt x="0" y="0"/>
                </a:lnTo>
                <a:close/>
              </a:path>
            </a:pathLst>
          </a:custGeom>
          <a:blipFill>
            <a:blip r:embed="rId3"/>
            <a:stretch>
              <a:fillRect l="0" t="0" r="0" b="0"/>
            </a:stretch>
          </a:blipFill>
        </p:spPr>
      </p:sp>
      <p:sp>
        <p:nvSpPr>
          <p:cNvPr name="TextBox 8" id="8"/>
          <p:cNvSpPr txBox="true"/>
          <p:nvPr/>
        </p:nvSpPr>
        <p:spPr>
          <a:xfrm rot="0">
            <a:off x="6171003" y="1452902"/>
            <a:ext cx="6357869" cy="1127859"/>
          </a:xfrm>
          <a:prstGeom prst="rect">
            <a:avLst/>
          </a:prstGeom>
        </p:spPr>
        <p:txBody>
          <a:bodyPr anchor="t" rtlCol="false" tIns="0" lIns="0" bIns="0" rIns="0">
            <a:spAutoFit/>
          </a:bodyPr>
          <a:lstStyle/>
          <a:p>
            <a:pPr marL="0" indent="0" lvl="0">
              <a:lnSpc>
                <a:spcPts val="9119"/>
              </a:lnSpc>
              <a:spcBef>
                <a:spcPct val="0"/>
              </a:spcBef>
            </a:pPr>
            <a:r>
              <a:rPr lang="en-US" sz="6560">
                <a:solidFill>
                  <a:srgbClr val="048AFF"/>
                </a:solidFill>
                <a:latin typeface="Now Bold"/>
              </a:rPr>
              <a:t>Specifications</a:t>
            </a:r>
          </a:p>
        </p:txBody>
      </p:sp>
      <p:sp>
        <p:nvSpPr>
          <p:cNvPr name="TextBox 9" id="9"/>
          <p:cNvSpPr txBox="true"/>
          <p:nvPr/>
        </p:nvSpPr>
        <p:spPr>
          <a:xfrm rot="0">
            <a:off x="6719414" y="3343784"/>
            <a:ext cx="7194808" cy="1445123"/>
          </a:xfrm>
          <a:prstGeom prst="rect">
            <a:avLst/>
          </a:prstGeom>
        </p:spPr>
        <p:txBody>
          <a:bodyPr anchor="t" rtlCol="false" tIns="0" lIns="0" bIns="0" rIns="0">
            <a:spAutoFit/>
          </a:bodyPr>
          <a:lstStyle/>
          <a:p>
            <a:pPr>
              <a:lnSpc>
                <a:spcPts val="2888"/>
              </a:lnSpc>
            </a:pPr>
            <a:r>
              <a:rPr lang="en-US" sz="1978">
                <a:solidFill>
                  <a:srgbClr val="FFFFFF"/>
                </a:solidFill>
                <a:latin typeface="DM Sans"/>
              </a:rPr>
              <a:t>CryptoSprint will provide eight different charts for any coin (24hrs, 7 days, 14 days, 30 days, 60 days, 200 days, 1 year, life-time chart), so the decission making for traders become easy.</a:t>
            </a:r>
          </a:p>
        </p:txBody>
      </p:sp>
      <p:sp>
        <p:nvSpPr>
          <p:cNvPr name="TextBox 10" id="10"/>
          <p:cNvSpPr txBox="true"/>
          <p:nvPr/>
        </p:nvSpPr>
        <p:spPr>
          <a:xfrm rot="0">
            <a:off x="6719414" y="2811415"/>
            <a:ext cx="4517810" cy="444509"/>
          </a:xfrm>
          <a:prstGeom prst="rect">
            <a:avLst/>
          </a:prstGeom>
        </p:spPr>
        <p:txBody>
          <a:bodyPr anchor="t" rtlCol="false" tIns="0" lIns="0" bIns="0" rIns="0">
            <a:spAutoFit/>
          </a:bodyPr>
          <a:lstStyle/>
          <a:p>
            <a:pPr>
              <a:lnSpc>
                <a:spcPts val="3629"/>
              </a:lnSpc>
            </a:pPr>
            <a:r>
              <a:rPr lang="en-US" sz="2611">
                <a:solidFill>
                  <a:srgbClr val="B100E8"/>
                </a:solidFill>
                <a:latin typeface="Now Bold"/>
              </a:rPr>
              <a:t>Multiple Charts for coins</a:t>
            </a:r>
            <a:r>
              <a:rPr lang="en-US" sz="2611">
                <a:solidFill>
                  <a:srgbClr val="B100E8"/>
                </a:solidFill>
                <a:latin typeface="Now Bold"/>
              </a:rPr>
              <a:t> </a:t>
            </a:r>
          </a:p>
        </p:txBody>
      </p:sp>
      <p:grpSp>
        <p:nvGrpSpPr>
          <p:cNvPr name="Group 11" id="11"/>
          <p:cNvGrpSpPr/>
          <p:nvPr/>
        </p:nvGrpSpPr>
        <p:grpSpPr>
          <a:xfrm rot="0">
            <a:off x="4803638" y="2859040"/>
            <a:ext cx="1757360" cy="1757360"/>
            <a:chOff x="0" y="0"/>
            <a:chExt cx="812800" cy="812800"/>
          </a:xfrm>
        </p:grpSpPr>
        <p:sp>
          <p:nvSpPr>
            <p:cNvPr name="Freeform 12" id="1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a:ln w="190500">
              <a:solidFill>
                <a:srgbClr val="04001E"/>
              </a:solidFill>
            </a:ln>
          </p:spPr>
        </p:sp>
        <p:sp>
          <p:nvSpPr>
            <p:cNvPr name="TextBox 13" id="13"/>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sp>
        <p:nvSpPr>
          <p:cNvPr name="Freeform 14" id="14"/>
          <p:cNvSpPr/>
          <p:nvPr/>
        </p:nvSpPr>
        <p:spPr>
          <a:xfrm flipH="false" flipV="false" rot="0">
            <a:off x="5290603" y="3329683"/>
            <a:ext cx="783430" cy="816073"/>
          </a:xfrm>
          <a:custGeom>
            <a:avLst/>
            <a:gdLst/>
            <a:ahLst/>
            <a:cxnLst/>
            <a:rect r="r" b="b" t="t" l="l"/>
            <a:pathLst>
              <a:path h="816073" w="783430">
                <a:moveTo>
                  <a:pt x="0" y="0"/>
                </a:moveTo>
                <a:lnTo>
                  <a:pt x="783430" y="0"/>
                </a:lnTo>
                <a:lnTo>
                  <a:pt x="783430" y="816073"/>
                </a:lnTo>
                <a:lnTo>
                  <a:pt x="0" y="816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5" id="15"/>
          <p:cNvGrpSpPr/>
          <p:nvPr/>
        </p:nvGrpSpPr>
        <p:grpSpPr>
          <a:xfrm rot="0">
            <a:off x="4803638" y="5181410"/>
            <a:ext cx="1757360" cy="1757360"/>
            <a:chOff x="0" y="0"/>
            <a:chExt cx="812800" cy="812800"/>
          </a:xfrm>
        </p:grpSpPr>
        <p:sp>
          <p:nvSpPr>
            <p:cNvPr name="Freeform 16" id="1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a:ln w="190500">
              <a:solidFill>
                <a:srgbClr val="04001E"/>
              </a:solidFill>
            </a:ln>
          </p:spPr>
        </p:sp>
        <p:sp>
          <p:nvSpPr>
            <p:cNvPr name="TextBox 17" id="17"/>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sp>
        <p:nvSpPr>
          <p:cNvPr name="TextBox 18" id="18"/>
          <p:cNvSpPr txBox="true"/>
          <p:nvPr/>
        </p:nvSpPr>
        <p:spPr>
          <a:xfrm rot="0">
            <a:off x="6719414" y="5762754"/>
            <a:ext cx="7194808" cy="1079416"/>
          </a:xfrm>
          <a:prstGeom prst="rect">
            <a:avLst/>
          </a:prstGeom>
        </p:spPr>
        <p:txBody>
          <a:bodyPr anchor="t" rtlCol="false" tIns="0" lIns="0" bIns="0" rIns="0">
            <a:spAutoFit/>
          </a:bodyPr>
          <a:lstStyle/>
          <a:p>
            <a:pPr>
              <a:lnSpc>
                <a:spcPts val="2888"/>
              </a:lnSpc>
            </a:pPr>
            <a:r>
              <a:rPr lang="en-US" sz="1978">
                <a:solidFill>
                  <a:srgbClr val="FFFFFF"/>
                </a:solidFill>
                <a:latin typeface="DM Sans"/>
              </a:rPr>
              <a:t>CryptoSprint will update the crypto data 24x7 for all the crypto coins. It will provide the data of over about 10000 crypto coins and over 100 exchange platforms.</a:t>
            </a:r>
          </a:p>
        </p:txBody>
      </p:sp>
      <p:sp>
        <p:nvSpPr>
          <p:cNvPr name="TextBox 19" id="19"/>
          <p:cNvSpPr txBox="true"/>
          <p:nvPr/>
        </p:nvSpPr>
        <p:spPr>
          <a:xfrm rot="0">
            <a:off x="6719414" y="5230385"/>
            <a:ext cx="3054282" cy="444509"/>
          </a:xfrm>
          <a:prstGeom prst="rect">
            <a:avLst/>
          </a:prstGeom>
        </p:spPr>
        <p:txBody>
          <a:bodyPr anchor="t" rtlCol="false" tIns="0" lIns="0" bIns="0" rIns="0">
            <a:spAutoFit/>
          </a:bodyPr>
          <a:lstStyle/>
          <a:p>
            <a:pPr>
              <a:lnSpc>
                <a:spcPts val="3629"/>
              </a:lnSpc>
            </a:pPr>
            <a:r>
              <a:rPr lang="en-US" sz="2611">
                <a:solidFill>
                  <a:srgbClr val="B100E8"/>
                </a:solidFill>
                <a:latin typeface="Now Bold"/>
              </a:rPr>
              <a:t>Crypto Data</a:t>
            </a:r>
          </a:p>
        </p:txBody>
      </p:sp>
      <p:sp>
        <p:nvSpPr>
          <p:cNvPr name="Freeform 20" id="20"/>
          <p:cNvSpPr/>
          <p:nvPr/>
        </p:nvSpPr>
        <p:spPr>
          <a:xfrm flipH="false" flipV="false" rot="0">
            <a:off x="5193633" y="5634304"/>
            <a:ext cx="977370" cy="883187"/>
          </a:xfrm>
          <a:custGeom>
            <a:avLst/>
            <a:gdLst/>
            <a:ahLst/>
            <a:cxnLst/>
            <a:rect r="r" b="b" t="t" l="l"/>
            <a:pathLst>
              <a:path h="883187" w="977370">
                <a:moveTo>
                  <a:pt x="0" y="0"/>
                </a:moveTo>
                <a:lnTo>
                  <a:pt x="977370" y="0"/>
                </a:lnTo>
                <a:lnTo>
                  <a:pt x="977370" y="883187"/>
                </a:lnTo>
                <a:lnTo>
                  <a:pt x="0" y="8831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1" id="21"/>
          <p:cNvGrpSpPr/>
          <p:nvPr/>
        </p:nvGrpSpPr>
        <p:grpSpPr>
          <a:xfrm rot="0">
            <a:off x="4803638" y="7500940"/>
            <a:ext cx="1757360" cy="1757360"/>
            <a:chOff x="0" y="0"/>
            <a:chExt cx="812800" cy="812800"/>
          </a:xfrm>
        </p:grpSpPr>
        <p:sp>
          <p:nvSpPr>
            <p:cNvPr name="Freeform 22" id="2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a:ln w="190500">
              <a:solidFill>
                <a:srgbClr val="04001E"/>
              </a:solidFill>
            </a:ln>
          </p:spPr>
        </p:sp>
        <p:sp>
          <p:nvSpPr>
            <p:cNvPr name="TextBox 23" id="23"/>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sp>
        <p:nvSpPr>
          <p:cNvPr name="Freeform 24" id="24"/>
          <p:cNvSpPr/>
          <p:nvPr/>
        </p:nvSpPr>
        <p:spPr>
          <a:xfrm flipH="false" flipV="false" rot="0">
            <a:off x="5317726" y="7851920"/>
            <a:ext cx="729185" cy="1055399"/>
          </a:xfrm>
          <a:custGeom>
            <a:avLst/>
            <a:gdLst/>
            <a:ahLst/>
            <a:cxnLst/>
            <a:rect r="r" b="b" t="t" l="l"/>
            <a:pathLst>
              <a:path h="1055399" w="729185">
                <a:moveTo>
                  <a:pt x="0" y="0"/>
                </a:moveTo>
                <a:lnTo>
                  <a:pt x="729184" y="0"/>
                </a:lnTo>
                <a:lnTo>
                  <a:pt x="729184" y="1055400"/>
                </a:lnTo>
                <a:lnTo>
                  <a:pt x="0" y="10554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5" id="25"/>
          <p:cNvSpPr txBox="true"/>
          <p:nvPr/>
        </p:nvSpPr>
        <p:spPr>
          <a:xfrm rot="0">
            <a:off x="6719414" y="8082284"/>
            <a:ext cx="7194808" cy="1079416"/>
          </a:xfrm>
          <a:prstGeom prst="rect">
            <a:avLst/>
          </a:prstGeom>
        </p:spPr>
        <p:txBody>
          <a:bodyPr anchor="t" rtlCol="false" tIns="0" lIns="0" bIns="0" rIns="0">
            <a:spAutoFit/>
          </a:bodyPr>
          <a:lstStyle/>
          <a:p>
            <a:pPr>
              <a:lnSpc>
                <a:spcPts val="2888"/>
              </a:lnSpc>
            </a:pPr>
            <a:r>
              <a:rPr lang="en-US" sz="1978">
                <a:solidFill>
                  <a:srgbClr val="FFFFFF"/>
                </a:solidFill>
                <a:latin typeface="DM Sans"/>
              </a:rPr>
              <a:t>CryptoStream will provide all the rates of each and every crypto coin in three different currencies- INR, USD and EUR, so that people from accross the world can access it easily.</a:t>
            </a:r>
          </a:p>
        </p:txBody>
      </p:sp>
      <p:sp>
        <p:nvSpPr>
          <p:cNvPr name="TextBox 26" id="26"/>
          <p:cNvSpPr txBox="true"/>
          <p:nvPr/>
        </p:nvSpPr>
        <p:spPr>
          <a:xfrm rot="0">
            <a:off x="6719414" y="7549915"/>
            <a:ext cx="3796651" cy="444509"/>
          </a:xfrm>
          <a:prstGeom prst="rect">
            <a:avLst/>
          </a:prstGeom>
        </p:spPr>
        <p:txBody>
          <a:bodyPr anchor="t" rtlCol="false" tIns="0" lIns="0" bIns="0" rIns="0">
            <a:spAutoFit/>
          </a:bodyPr>
          <a:lstStyle/>
          <a:p>
            <a:pPr>
              <a:lnSpc>
                <a:spcPts val="3629"/>
              </a:lnSpc>
            </a:pPr>
            <a:r>
              <a:rPr lang="en-US" sz="2611">
                <a:solidFill>
                  <a:srgbClr val="B100E8"/>
                </a:solidFill>
                <a:latin typeface="Now Bold"/>
              </a:rPr>
              <a:t>Currency Relaxation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true" flipV="true">
            <a:off x="0" y="0"/>
            <a:ext cx="18288000" cy="10287000"/>
          </a:xfrm>
          <a:prstGeom prst="rect">
            <a:avLst/>
          </a:prstGeom>
        </p:spPr>
      </p:pic>
      <p:sp>
        <p:nvSpPr>
          <p:cNvPr name="Freeform 3" id="3"/>
          <p:cNvSpPr/>
          <p:nvPr/>
        </p:nvSpPr>
        <p:spPr>
          <a:xfrm flipH="false" flipV="false" rot="3567097">
            <a:off x="14624984" y="-2635166"/>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grpSp>
        <p:nvGrpSpPr>
          <p:cNvPr name="Group 4" id="4"/>
          <p:cNvGrpSpPr/>
          <p:nvPr/>
        </p:nvGrpSpPr>
        <p:grpSpPr>
          <a:xfrm rot="0">
            <a:off x="2771269" y="3466398"/>
            <a:ext cx="2878546" cy="4863421"/>
            <a:chOff x="0" y="0"/>
            <a:chExt cx="758135" cy="1280901"/>
          </a:xfrm>
        </p:grpSpPr>
        <p:sp>
          <p:nvSpPr>
            <p:cNvPr name="Freeform 5" id="5"/>
            <p:cNvSpPr/>
            <p:nvPr/>
          </p:nvSpPr>
          <p:spPr>
            <a:xfrm flipH="false" flipV="false" rot="0">
              <a:off x="0" y="0"/>
              <a:ext cx="758135" cy="1280901"/>
            </a:xfrm>
            <a:custGeom>
              <a:avLst/>
              <a:gdLst/>
              <a:ahLst/>
              <a:cxnLst/>
              <a:rect r="r" b="b" t="t" l="l"/>
              <a:pathLst>
                <a:path h="1280901" w="758135">
                  <a:moveTo>
                    <a:pt x="43032" y="0"/>
                  </a:moveTo>
                  <a:lnTo>
                    <a:pt x="715103" y="0"/>
                  </a:lnTo>
                  <a:cubicBezTo>
                    <a:pt x="738869" y="0"/>
                    <a:pt x="758135" y="19266"/>
                    <a:pt x="758135" y="43032"/>
                  </a:cubicBezTo>
                  <a:lnTo>
                    <a:pt x="758135" y="1237869"/>
                  </a:lnTo>
                  <a:cubicBezTo>
                    <a:pt x="758135" y="1249281"/>
                    <a:pt x="753602" y="1260227"/>
                    <a:pt x="745532" y="1268297"/>
                  </a:cubicBezTo>
                  <a:cubicBezTo>
                    <a:pt x="737461" y="1276367"/>
                    <a:pt x="726516" y="1280901"/>
                    <a:pt x="715103" y="1280901"/>
                  </a:cubicBezTo>
                  <a:lnTo>
                    <a:pt x="43032" y="1280901"/>
                  </a:lnTo>
                  <a:cubicBezTo>
                    <a:pt x="31619" y="1280901"/>
                    <a:pt x="20674" y="1276367"/>
                    <a:pt x="12604" y="1268297"/>
                  </a:cubicBezTo>
                  <a:cubicBezTo>
                    <a:pt x="4534" y="1260227"/>
                    <a:pt x="0" y="1249281"/>
                    <a:pt x="0" y="1237869"/>
                  </a:cubicBezTo>
                  <a:lnTo>
                    <a:pt x="0" y="43032"/>
                  </a:lnTo>
                  <a:cubicBezTo>
                    <a:pt x="0" y="31619"/>
                    <a:pt x="4534" y="20674"/>
                    <a:pt x="12604" y="12604"/>
                  </a:cubicBezTo>
                  <a:cubicBezTo>
                    <a:pt x="20674" y="4534"/>
                    <a:pt x="31619" y="0"/>
                    <a:pt x="43032"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6" id="6"/>
            <p:cNvSpPr txBox="true"/>
            <p:nvPr/>
          </p:nvSpPr>
          <p:spPr>
            <a:xfrm>
              <a:off x="0" y="-9525"/>
              <a:ext cx="812800" cy="822325"/>
            </a:xfrm>
            <a:prstGeom prst="rect">
              <a:avLst/>
            </a:prstGeom>
          </p:spPr>
          <p:txBody>
            <a:bodyPr anchor="ctr" rtlCol="false" tIns="50800" lIns="50800" bIns="50800" rIns="50800"/>
            <a:lstStyle/>
            <a:p>
              <a:pPr algn="ctr">
                <a:lnSpc>
                  <a:spcPts val="3131"/>
                </a:lnSpc>
              </a:pPr>
            </a:p>
          </p:txBody>
        </p:sp>
      </p:grpSp>
      <p:grpSp>
        <p:nvGrpSpPr>
          <p:cNvPr name="Group 7" id="7"/>
          <p:cNvGrpSpPr>
            <a:grpSpLocks noChangeAspect="true"/>
          </p:cNvGrpSpPr>
          <p:nvPr/>
        </p:nvGrpSpPr>
        <p:grpSpPr>
          <a:xfrm rot="0">
            <a:off x="2892984" y="3622133"/>
            <a:ext cx="2635116" cy="2635116"/>
            <a:chOff x="0" y="0"/>
            <a:chExt cx="6350000" cy="6350000"/>
          </a:xfrm>
        </p:grpSpPr>
        <p:sp>
          <p:nvSpPr>
            <p:cNvPr name="Freeform 8" id="8"/>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4"/>
              <a:stretch>
                <a:fillRect l="-38906" t="0" r="-38906" b="0"/>
              </a:stretch>
            </a:blipFill>
          </p:spPr>
        </p:sp>
      </p:grpSp>
      <p:grpSp>
        <p:nvGrpSpPr>
          <p:cNvPr name="Group 9" id="9"/>
          <p:cNvGrpSpPr>
            <a:grpSpLocks noChangeAspect="true"/>
          </p:cNvGrpSpPr>
          <p:nvPr/>
        </p:nvGrpSpPr>
        <p:grpSpPr>
          <a:xfrm rot="0">
            <a:off x="-2878546" y="3596887"/>
            <a:ext cx="2878546" cy="2878546"/>
            <a:chOff x="0" y="0"/>
            <a:chExt cx="6350000" cy="6350000"/>
          </a:xfrm>
        </p:grpSpPr>
        <p:sp>
          <p:nvSpPr>
            <p:cNvPr name="Freeform 10" id="10"/>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5"/>
              <a:stretch>
                <a:fillRect l="-25031" t="0" r="-25031" b="0"/>
              </a:stretch>
            </a:blipFill>
          </p:spPr>
        </p:sp>
        <p:sp>
          <p:nvSpPr>
            <p:cNvPr name="Freeform 11" id="11"/>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grpSp>
      <p:sp>
        <p:nvSpPr>
          <p:cNvPr name="Freeform 12" id="12"/>
          <p:cNvSpPr/>
          <p:nvPr/>
        </p:nvSpPr>
        <p:spPr>
          <a:xfrm flipH="false" flipV="false" rot="3567097">
            <a:off x="-967133" y="7873757"/>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grpSp>
        <p:nvGrpSpPr>
          <p:cNvPr name="Group 13" id="13"/>
          <p:cNvGrpSpPr/>
          <p:nvPr/>
        </p:nvGrpSpPr>
        <p:grpSpPr>
          <a:xfrm rot="0">
            <a:off x="6061944" y="3466398"/>
            <a:ext cx="2878546" cy="4863421"/>
            <a:chOff x="0" y="0"/>
            <a:chExt cx="758135" cy="1280901"/>
          </a:xfrm>
        </p:grpSpPr>
        <p:sp>
          <p:nvSpPr>
            <p:cNvPr name="Freeform 14" id="14"/>
            <p:cNvSpPr/>
            <p:nvPr/>
          </p:nvSpPr>
          <p:spPr>
            <a:xfrm flipH="false" flipV="false" rot="0">
              <a:off x="0" y="0"/>
              <a:ext cx="758135" cy="1280901"/>
            </a:xfrm>
            <a:custGeom>
              <a:avLst/>
              <a:gdLst/>
              <a:ahLst/>
              <a:cxnLst/>
              <a:rect r="r" b="b" t="t" l="l"/>
              <a:pathLst>
                <a:path h="1280901" w="758135">
                  <a:moveTo>
                    <a:pt x="43032" y="0"/>
                  </a:moveTo>
                  <a:lnTo>
                    <a:pt x="715103" y="0"/>
                  </a:lnTo>
                  <a:cubicBezTo>
                    <a:pt x="738869" y="0"/>
                    <a:pt x="758135" y="19266"/>
                    <a:pt x="758135" y="43032"/>
                  </a:cubicBezTo>
                  <a:lnTo>
                    <a:pt x="758135" y="1237869"/>
                  </a:lnTo>
                  <a:cubicBezTo>
                    <a:pt x="758135" y="1249281"/>
                    <a:pt x="753602" y="1260227"/>
                    <a:pt x="745532" y="1268297"/>
                  </a:cubicBezTo>
                  <a:cubicBezTo>
                    <a:pt x="737461" y="1276367"/>
                    <a:pt x="726516" y="1280901"/>
                    <a:pt x="715103" y="1280901"/>
                  </a:cubicBezTo>
                  <a:lnTo>
                    <a:pt x="43032" y="1280901"/>
                  </a:lnTo>
                  <a:cubicBezTo>
                    <a:pt x="31619" y="1280901"/>
                    <a:pt x="20674" y="1276367"/>
                    <a:pt x="12604" y="1268297"/>
                  </a:cubicBezTo>
                  <a:cubicBezTo>
                    <a:pt x="4534" y="1260227"/>
                    <a:pt x="0" y="1249281"/>
                    <a:pt x="0" y="1237869"/>
                  </a:cubicBezTo>
                  <a:lnTo>
                    <a:pt x="0" y="43032"/>
                  </a:lnTo>
                  <a:cubicBezTo>
                    <a:pt x="0" y="31619"/>
                    <a:pt x="4534" y="20674"/>
                    <a:pt x="12604" y="12604"/>
                  </a:cubicBezTo>
                  <a:cubicBezTo>
                    <a:pt x="20674" y="4534"/>
                    <a:pt x="31619" y="0"/>
                    <a:pt x="43032"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15" id="15"/>
            <p:cNvSpPr txBox="true"/>
            <p:nvPr/>
          </p:nvSpPr>
          <p:spPr>
            <a:xfrm>
              <a:off x="0" y="-9525"/>
              <a:ext cx="812800" cy="822325"/>
            </a:xfrm>
            <a:prstGeom prst="rect">
              <a:avLst/>
            </a:prstGeom>
          </p:spPr>
          <p:txBody>
            <a:bodyPr anchor="ctr" rtlCol="false" tIns="50800" lIns="50800" bIns="50800" rIns="50800"/>
            <a:lstStyle/>
            <a:p>
              <a:pPr algn="ctr">
                <a:lnSpc>
                  <a:spcPts val="3131"/>
                </a:lnSpc>
              </a:pPr>
            </a:p>
          </p:txBody>
        </p:sp>
      </p:grpSp>
      <p:grpSp>
        <p:nvGrpSpPr>
          <p:cNvPr name="Group 16" id="16"/>
          <p:cNvGrpSpPr>
            <a:grpSpLocks noChangeAspect="true"/>
          </p:cNvGrpSpPr>
          <p:nvPr/>
        </p:nvGrpSpPr>
        <p:grpSpPr>
          <a:xfrm rot="0">
            <a:off x="6183659" y="3622133"/>
            <a:ext cx="2635116" cy="2635116"/>
            <a:chOff x="0" y="0"/>
            <a:chExt cx="6350000" cy="6350000"/>
          </a:xfrm>
        </p:grpSpPr>
        <p:sp>
          <p:nvSpPr>
            <p:cNvPr name="Freeform 17" id="17"/>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6"/>
              <a:stretch>
                <a:fillRect l="-45257" t="0" r="-45257" b="0"/>
              </a:stretch>
            </a:blipFill>
          </p:spPr>
        </p:sp>
      </p:grpSp>
      <p:grpSp>
        <p:nvGrpSpPr>
          <p:cNvPr name="Group 18" id="18"/>
          <p:cNvGrpSpPr/>
          <p:nvPr/>
        </p:nvGrpSpPr>
        <p:grpSpPr>
          <a:xfrm rot="0">
            <a:off x="9350065" y="3466398"/>
            <a:ext cx="2878546" cy="4863421"/>
            <a:chOff x="0" y="0"/>
            <a:chExt cx="758135" cy="1280901"/>
          </a:xfrm>
        </p:grpSpPr>
        <p:sp>
          <p:nvSpPr>
            <p:cNvPr name="Freeform 19" id="19"/>
            <p:cNvSpPr/>
            <p:nvPr/>
          </p:nvSpPr>
          <p:spPr>
            <a:xfrm flipH="false" flipV="false" rot="0">
              <a:off x="0" y="0"/>
              <a:ext cx="758135" cy="1280901"/>
            </a:xfrm>
            <a:custGeom>
              <a:avLst/>
              <a:gdLst/>
              <a:ahLst/>
              <a:cxnLst/>
              <a:rect r="r" b="b" t="t" l="l"/>
              <a:pathLst>
                <a:path h="1280901" w="758135">
                  <a:moveTo>
                    <a:pt x="43032" y="0"/>
                  </a:moveTo>
                  <a:lnTo>
                    <a:pt x="715103" y="0"/>
                  </a:lnTo>
                  <a:cubicBezTo>
                    <a:pt x="738869" y="0"/>
                    <a:pt x="758135" y="19266"/>
                    <a:pt x="758135" y="43032"/>
                  </a:cubicBezTo>
                  <a:lnTo>
                    <a:pt x="758135" y="1237869"/>
                  </a:lnTo>
                  <a:cubicBezTo>
                    <a:pt x="758135" y="1249281"/>
                    <a:pt x="753602" y="1260227"/>
                    <a:pt x="745532" y="1268297"/>
                  </a:cubicBezTo>
                  <a:cubicBezTo>
                    <a:pt x="737461" y="1276367"/>
                    <a:pt x="726516" y="1280901"/>
                    <a:pt x="715103" y="1280901"/>
                  </a:cubicBezTo>
                  <a:lnTo>
                    <a:pt x="43032" y="1280901"/>
                  </a:lnTo>
                  <a:cubicBezTo>
                    <a:pt x="31619" y="1280901"/>
                    <a:pt x="20674" y="1276367"/>
                    <a:pt x="12604" y="1268297"/>
                  </a:cubicBezTo>
                  <a:cubicBezTo>
                    <a:pt x="4534" y="1260227"/>
                    <a:pt x="0" y="1249281"/>
                    <a:pt x="0" y="1237869"/>
                  </a:cubicBezTo>
                  <a:lnTo>
                    <a:pt x="0" y="43032"/>
                  </a:lnTo>
                  <a:cubicBezTo>
                    <a:pt x="0" y="31619"/>
                    <a:pt x="4534" y="20674"/>
                    <a:pt x="12604" y="12604"/>
                  </a:cubicBezTo>
                  <a:cubicBezTo>
                    <a:pt x="20674" y="4534"/>
                    <a:pt x="31619" y="0"/>
                    <a:pt x="43032"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20" id="20"/>
            <p:cNvSpPr txBox="true"/>
            <p:nvPr/>
          </p:nvSpPr>
          <p:spPr>
            <a:xfrm>
              <a:off x="0" y="-9525"/>
              <a:ext cx="812800" cy="822325"/>
            </a:xfrm>
            <a:prstGeom prst="rect">
              <a:avLst/>
            </a:prstGeom>
          </p:spPr>
          <p:txBody>
            <a:bodyPr anchor="ctr" rtlCol="false" tIns="50800" lIns="50800" bIns="50800" rIns="50800"/>
            <a:lstStyle/>
            <a:p>
              <a:pPr algn="ctr">
                <a:lnSpc>
                  <a:spcPts val="3131"/>
                </a:lnSpc>
              </a:pPr>
            </a:p>
          </p:txBody>
        </p:sp>
      </p:grpSp>
      <p:grpSp>
        <p:nvGrpSpPr>
          <p:cNvPr name="Group 21" id="21"/>
          <p:cNvGrpSpPr>
            <a:grpSpLocks noChangeAspect="true"/>
          </p:cNvGrpSpPr>
          <p:nvPr/>
        </p:nvGrpSpPr>
        <p:grpSpPr>
          <a:xfrm rot="0">
            <a:off x="9471780" y="3622133"/>
            <a:ext cx="2635116" cy="2635116"/>
            <a:chOff x="0" y="0"/>
            <a:chExt cx="6350000" cy="6350000"/>
          </a:xfrm>
        </p:grpSpPr>
        <p:sp>
          <p:nvSpPr>
            <p:cNvPr name="Freeform 22" id="22"/>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solidFill>
              <a:srgbClr val="000000">
                <a:alpha val="0"/>
              </a:srgbClr>
            </a:solidFill>
            <a:ln w="12700">
              <a:solidFill>
                <a:srgbClr val="000000"/>
              </a:solidFill>
            </a:ln>
          </p:spPr>
        </p:sp>
      </p:grpSp>
      <p:grpSp>
        <p:nvGrpSpPr>
          <p:cNvPr name="Group 23" id="23"/>
          <p:cNvGrpSpPr/>
          <p:nvPr/>
        </p:nvGrpSpPr>
        <p:grpSpPr>
          <a:xfrm rot="0">
            <a:off x="12638186" y="3466398"/>
            <a:ext cx="2878546" cy="4863421"/>
            <a:chOff x="0" y="0"/>
            <a:chExt cx="758135" cy="1280901"/>
          </a:xfrm>
        </p:grpSpPr>
        <p:sp>
          <p:nvSpPr>
            <p:cNvPr name="Freeform 24" id="24"/>
            <p:cNvSpPr/>
            <p:nvPr/>
          </p:nvSpPr>
          <p:spPr>
            <a:xfrm flipH="false" flipV="false" rot="0">
              <a:off x="0" y="0"/>
              <a:ext cx="758135" cy="1280901"/>
            </a:xfrm>
            <a:custGeom>
              <a:avLst/>
              <a:gdLst/>
              <a:ahLst/>
              <a:cxnLst/>
              <a:rect r="r" b="b" t="t" l="l"/>
              <a:pathLst>
                <a:path h="1280901" w="758135">
                  <a:moveTo>
                    <a:pt x="43032" y="0"/>
                  </a:moveTo>
                  <a:lnTo>
                    <a:pt x="715103" y="0"/>
                  </a:lnTo>
                  <a:cubicBezTo>
                    <a:pt x="738869" y="0"/>
                    <a:pt x="758135" y="19266"/>
                    <a:pt x="758135" y="43032"/>
                  </a:cubicBezTo>
                  <a:lnTo>
                    <a:pt x="758135" y="1237869"/>
                  </a:lnTo>
                  <a:cubicBezTo>
                    <a:pt x="758135" y="1249281"/>
                    <a:pt x="753602" y="1260227"/>
                    <a:pt x="745532" y="1268297"/>
                  </a:cubicBezTo>
                  <a:cubicBezTo>
                    <a:pt x="737461" y="1276367"/>
                    <a:pt x="726516" y="1280901"/>
                    <a:pt x="715103" y="1280901"/>
                  </a:cubicBezTo>
                  <a:lnTo>
                    <a:pt x="43032" y="1280901"/>
                  </a:lnTo>
                  <a:cubicBezTo>
                    <a:pt x="31619" y="1280901"/>
                    <a:pt x="20674" y="1276367"/>
                    <a:pt x="12604" y="1268297"/>
                  </a:cubicBezTo>
                  <a:cubicBezTo>
                    <a:pt x="4534" y="1260227"/>
                    <a:pt x="0" y="1249281"/>
                    <a:pt x="0" y="1237869"/>
                  </a:cubicBezTo>
                  <a:lnTo>
                    <a:pt x="0" y="43032"/>
                  </a:lnTo>
                  <a:cubicBezTo>
                    <a:pt x="0" y="31619"/>
                    <a:pt x="4534" y="20674"/>
                    <a:pt x="12604" y="12604"/>
                  </a:cubicBezTo>
                  <a:cubicBezTo>
                    <a:pt x="20674" y="4534"/>
                    <a:pt x="31619" y="0"/>
                    <a:pt x="43032"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25" id="25"/>
            <p:cNvSpPr txBox="true"/>
            <p:nvPr/>
          </p:nvSpPr>
          <p:spPr>
            <a:xfrm>
              <a:off x="0" y="-9525"/>
              <a:ext cx="812800" cy="822325"/>
            </a:xfrm>
            <a:prstGeom prst="rect">
              <a:avLst/>
            </a:prstGeom>
          </p:spPr>
          <p:txBody>
            <a:bodyPr anchor="ctr" rtlCol="false" tIns="50800" lIns="50800" bIns="50800" rIns="50800"/>
            <a:lstStyle/>
            <a:p>
              <a:pPr algn="ctr">
                <a:lnSpc>
                  <a:spcPts val="3131"/>
                </a:lnSpc>
              </a:pPr>
            </a:p>
          </p:txBody>
        </p:sp>
      </p:grpSp>
      <p:grpSp>
        <p:nvGrpSpPr>
          <p:cNvPr name="Group 26" id="26"/>
          <p:cNvGrpSpPr>
            <a:grpSpLocks noChangeAspect="true"/>
          </p:cNvGrpSpPr>
          <p:nvPr/>
        </p:nvGrpSpPr>
        <p:grpSpPr>
          <a:xfrm rot="0">
            <a:off x="9483398" y="3622133"/>
            <a:ext cx="2635116" cy="2635116"/>
            <a:chOff x="0" y="0"/>
            <a:chExt cx="6350000" cy="6350000"/>
          </a:xfrm>
        </p:grpSpPr>
        <p:sp>
          <p:nvSpPr>
            <p:cNvPr name="Freeform 27" id="27"/>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7"/>
              <a:stretch>
                <a:fillRect l="-45257" t="0" r="-45257" b="0"/>
              </a:stretch>
            </a:blipFill>
          </p:spPr>
        </p:sp>
      </p:grpSp>
      <p:sp>
        <p:nvSpPr>
          <p:cNvPr name="Freeform 28" id="28"/>
          <p:cNvSpPr/>
          <p:nvPr/>
        </p:nvSpPr>
        <p:spPr>
          <a:xfrm flipH="false" flipV="false" rot="3567097">
            <a:off x="-1385063" y="-3257626"/>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grpSp>
        <p:nvGrpSpPr>
          <p:cNvPr name="Group 29" id="29"/>
          <p:cNvGrpSpPr>
            <a:grpSpLocks noChangeAspect="true"/>
          </p:cNvGrpSpPr>
          <p:nvPr/>
        </p:nvGrpSpPr>
        <p:grpSpPr>
          <a:xfrm rot="0">
            <a:off x="12771519" y="3596887"/>
            <a:ext cx="2635116" cy="2635116"/>
            <a:chOff x="0" y="0"/>
            <a:chExt cx="6350000" cy="6350000"/>
          </a:xfrm>
        </p:grpSpPr>
        <p:sp>
          <p:nvSpPr>
            <p:cNvPr name="Freeform 30" id="30"/>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8"/>
              <a:stretch>
                <a:fillRect l="-21172" t="0" r="-12085" b="0"/>
              </a:stretch>
            </a:blipFill>
          </p:spPr>
        </p:sp>
      </p:grpSp>
      <p:sp>
        <p:nvSpPr>
          <p:cNvPr name="TextBox 31" id="31"/>
          <p:cNvSpPr txBox="true"/>
          <p:nvPr/>
        </p:nvSpPr>
        <p:spPr>
          <a:xfrm rot="0">
            <a:off x="4406629" y="2042850"/>
            <a:ext cx="9474742" cy="983493"/>
          </a:xfrm>
          <a:prstGeom prst="rect">
            <a:avLst/>
          </a:prstGeom>
        </p:spPr>
        <p:txBody>
          <a:bodyPr anchor="t" rtlCol="false" tIns="0" lIns="0" bIns="0" rIns="0">
            <a:spAutoFit/>
          </a:bodyPr>
          <a:lstStyle/>
          <a:p>
            <a:pPr algn="ctr" marL="0" indent="0" lvl="0">
              <a:lnSpc>
                <a:spcPts val="7981"/>
              </a:lnSpc>
              <a:spcBef>
                <a:spcPct val="0"/>
              </a:spcBef>
            </a:pPr>
            <a:r>
              <a:rPr lang="en-US" sz="5741">
                <a:solidFill>
                  <a:srgbClr val="048AFF"/>
                </a:solidFill>
                <a:latin typeface="Now Bold"/>
              </a:rPr>
              <a:t>TechStacks</a:t>
            </a:r>
          </a:p>
        </p:txBody>
      </p:sp>
      <p:sp>
        <p:nvSpPr>
          <p:cNvPr name="TextBox 32" id="32"/>
          <p:cNvSpPr txBox="true"/>
          <p:nvPr/>
        </p:nvSpPr>
        <p:spPr>
          <a:xfrm rot="0">
            <a:off x="2998249" y="6468407"/>
            <a:ext cx="2447821" cy="1368650"/>
          </a:xfrm>
          <a:prstGeom prst="rect">
            <a:avLst/>
          </a:prstGeom>
        </p:spPr>
        <p:txBody>
          <a:bodyPr anchor="t" rtlCol="false" tIns="0" lIns="0" bIns="0" rIns="0">
            <a:spAutoFit/>
          </a:bodyPr>
          <a:lstStyle/>
          <a:p>
            <a:pPr algn="ctr">
              <a:lnSpc>
                <a:spcPts val="1824"/>
              </a:lnSpc>
            </a:pPr>
            <a:r>
              <a:rPr lang="en-US" sz="1249">
                <a:solidFill>
                  <a:srgbClr val="FFFFFF"/>
                </a:solidFill>
                <a:latin typeface="DM Sans"/>
              </a:rPr>
              <a:t>React.js is a powerful JavaScript library for building dynamic user interfaces efficiently. It utilizes a virtual DOM and component-based architecture for creating reusable UI components.</a:t>
            </a:r>
            <a:r>
              <a:rPr lang="en-US" sz="1249">
                <a:solidFill>
                  <a:srgbClr val="FFFFFF"/>
                </a:solidFill>
                <a:latin typeface="DM Sans"/>
              </a:rPr>
              <a:t>.</a:t>
            </a:r>
          </a:p>
        </p:txBody>
      </p:sp>
      <p:sp>
        <p:nvSpPr>
          <p:cNvPr name="TextBox 33" id="33"/>
          <p:cNvSpPr txBox="true"/>
          <p:nvPr/>
        </p:nvSpPr>
        <p:spPr>
          <a:xfrm rot="0">
            <a:off x="6277306" y="6437333"/>
            <a:ext cx="2447821" cy="1597286"/>
          </a:xfrm>
          <a:prstGeom prst="rect">
            <a:avLst/>
          </a:prstGeom>
        </p:spPr>
        <p:txBody>
          <a:bodyPr anchor="t" rtlCol="false" tIns="0" lIns="0" bIns="0" rIns="0">
            <a:spAutoFit/>
          </a:bodyPr>
          <a:lstStyle/>
          <a:p>
            <a:pPr algn="ctr">
              <a:lnSpc>
                <a:spcPts val="1824"/>
              </a:lnSpc>
            </a:pPr>
            <a:r>
              <a:rPr lang="en-US" sz="1249">
                <a:solidFill>
                  <a:srgbClr val="FFFFFF"/>
                </a:solidFill>
                <a:latin typeface="DM Sans"/>
              </a:rPr>
              <a:t>Chakra UI is a popular React component library that provides a set of customizable UI components for building modern web applications. It offers a sleek and intuitive design system to create beautiful user interfaces.</a:t>
            </a:r>
          </a:p>
        </p:txBody>
      </p:sp>
      <p:sp>
        <p:nvSpPr>
          <p:cNvPr name="TextBox 34" id="34"/>
          <p:cNvSpPr txBox="true"/>
          <p:nvPr/>
        </p:nvSpPr>
        <p:spPr>
          <a:xfrm rot="0">
            <a:off x="9559615" y="6242764"/>
            <a:ext cx="2447821" cy="408187"/>
          </a:xfrm>
          <a:prstGeom prst="rect">
            <a:avLst/>
          </a:prstGeom>
        </p:spPr>
        <p:txBody>
          <a:bodyPr anchor="t" rtlCol="false" tIns="0" lIns="0" bIns="0" rIns="0">
            <a:spAutoFit/>
          </a:bodyPr>
          <a:lstStyle/>
          <a:p>
            <a:pPr algn="ctr">
              <a:lnSpc>
                <a:spcPts val="3430"/>
              </a:lnSpc>
            </a:pPr>
            <a:r>
              <a:rPr lang="en-US" sz="2349">
                <a:solidFill>
                  <a:srgbClr val="FFFFFF"/>
                </a:solidFill>
                <a:latin typeface="DM Sans"/>
              </a:rPr>
              <a:t>Coin Gecko</a:t>
            </a:r>
          </a:p>
        </p:txBody>
      </p:sp>
      <p:sp>
        <p:nvSpPr>
          <p:cNvPr name="TextBox 35" id="35"/>
          <p:cNvSpPr txBox="true"/>
          <p:nvPr/>
        </p:nvSpPr>
        <p:spPr>
          <a:xfrm rot="0">
            <a:off x="12847736" y="6413042"/>
            <a:ext cx="2549374" cy="1645867"/>
          </a:xfrm>
          <a:prstGeom prst="rect">
            <a:avLst/>
          </a:prstGeom>
        </p:spPr>
        <p:txBody>
          <a:bodyPr anchor="t" rtlCol="false" tIns="0" lIns="0" bIns="0" rIns="0">
            <a:spAutoFit/>
          </a:bodyPr>
          <a:lstStyle/>
          <a:p>
            <a:pPr algn="ctr">
              <a:lnSpc>
                <a:spcPts val="2192"/>
              </a:lnSpc>
            </a:pPr>
            <a:r>
              <a:rPr lang="en-US" sz="1501">
                <a:solidFill>
                  <a:srgbClr val="FFFFFF"/>
                </a:solidFill>
                <a:latin typeface="DM Sans"/>
              </a:rPr>
              <a:t>Vercel provides an intuitive interface for seamless deployment, automatic scaling, and global CDN (Content Delivery Network) for fast content delivery.</a:t>
            </a:r>
          </a:p>
        </p:txBody>
      </p:sp>
      <p:sp>
        <p:nvSpPr>
          <p:cNvPr name="TextBox 36" id="36"/>
          <p:cNvSpPr txBox="true"/>
          <p:nvPr/>
        </p:nvSpPr>
        <p:spPr>
          <a:xfrm rot="0">
            <a:off x="9559615" y="6788683"/>
            <a:ext cx="2547281" cy="1413188"/>
          </a:xfrm>
          <a:prstGeom prst="rect">
            <a:avLst/>
          </a:prstGeom>
        </p:spPr>
        <p:txBody>
          <a:bodyPr anchor="t" rtlCol="false" tIns="0" lIns="0" bIns="0" rIns="0">
            <a:spAutoFit/>
          </a:bodyPr>
          <a:lstStyle/>
          <a:p>
            <a:pPr algn="ctr">
              <a:lnSpc>
                <a:spcPts val="1898"/>
              </a:lnSpc>
            </a:pPr>
            <a:r>
              <a:rPr lang="en-US" sz="1300">
                <a:solidFill>
                  <a:srgbClr val="FFFFFF"/>
                </a:solidFill>
                <a:latin typeface="DM Sans"/>
              </a:rPr>
              <a:t>CoinGecko is a comprehensive cryptocurrency data platform that provides real-time market data, charts, and information about thousands of cryptocurrencies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true">
            <a:off x="0" y="0"/>
            <a:ext cx="18288000" cy="10287000"/>
          </a:xfrm>
          <a:prstGeom prst="rect">
            <a:avLst/>
          </a:prstGeom>
        </p:spPr>
      </p:pic>
      <p:sp>
        <p:nvSpPr>
          <p:cNvPr name="Freeform 3" id="3"/>
          <p:cNvSpPr/>
          <p:nvPr/>
        </p:nvSpPr>
        <p:spPr>
          <a:xfrm flipH="false" flipV="false" rot="0">
            <a:off x="12438410" y="-5076387"/>
            <a:ext cx="9641780" cy="9629727"/>
          </a:xfrm>
          <a:custGeom>
            <a:avLst/>
            <a:gdLst/>
            <a:ahLst/>
            <a:cxnLst/>
            <a:rect r="r" b="b" t="t" l="l"/>
            <a:pathLst>
              <a:path h="9629727" w="9641780">
                <a:moveTo>
                  <a:pt x="0" y="0"/>
                </a:moveTo>
                <a:lnTo>
                  <a:pt x="9641780" y="0"/>
                </a:lnTo>
                <a:lnTo>
                  <a:pt x="9641780" y="9629728"/>
                </a:lnTo>
                <a:lnTo>
                  <a:pt x="0" y="9629728"/>
                </a:lnTo>
                <a:lnTo>
                  <a:pt x="0" y="0"/>
                </a:lnTo>
                <a:close/>
              </a:path>
            </a:pathLst>
          </a:custGeom>
          <a:blipFill>
            <a:blip r:embed="rId3"/>
            <a:stretch>
              <a:fillRect l="0" t="0" r="0" b="0"/>
            </a:stretch>
          </a:blipFill>
        </p:spPr>
      </p:sp>
      <p:sp>
        <p:nvSpPr>
          <p:cNvPr name="AutoShape 4" id="4"/>
          <p:cNvSpPr/>
          <p:nvPr/>
        </p:nvSpPr>
        <p:spPr>
          <a:xfrm>
            <a:off x="9211339" y="2867678"/>
            <a:ext cx="0" cy="5538134"/>
          </a:xfrm>
          <a:prstGeom prst="line">
            <a:avLst/>
          </a:prstGeom>
          <a:ln cap="flat" w="38100">
            <a:solidFill>
              <a:srgbClr val="FFFFFF"/>
            </a:solidFill>
            <a:prstDash val="solid"/>
            <a:headEnd type="none" len="sm" w="sm"/>
            <a:tailEnd type="none" len="sm" w="sm"/>
          </a:ln>
        </p:spPr>
      </p:sp>
      <p:sp>
        <p:nvSpPr>
          <p:cNvPr name="Freeform 5" id="5"/>
          <p:cNvSpPr/>
          <p:nvPr/>
        </p:nvSpPr>
        <p:spPr>
          <a:xfrm flipH="false" flipV="false" rot="0">
            <a:off x="11254311" y="3234155"/>
            <a:ext cx="1403803" cy="1403803"/>
          </a:xfrm>
          <a:custGeom>
            <a:avLst/>
            <a:gdLst/>
            <a:ahLst/>
            <a:cxnLst/>
            <a:rect r="r" b="b" t="t" l="l"/>
            <a:pathLst>
              <a:path h="1403803" w="1403803">
                <a:moveTo>
                  <a:pt x="0" y="0"/>
                </a:moveTo>
                <a:lnTo>
                  <a:pt x="1403803" y="0"/>
                </a:lnTo>
                <a:lnTo>
                  <a:pt x="1403803" y="1403803"/>
                </a:lnTo>
                <a:lnTo>
                  <a:pt x="0" y="14038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4503750" y="5579595"/>
            <a:ext cx="3960806" cy="2131212"/>
          </a:xfrm>
          <a:prstGeom prst="rect">
            <a:avLst/>
          </a:prstGeom>
        </p:spPr>
        <p:txBody>
          <a:bodyPr anchor="t" rtlCol="false" tIns="0" lIns="0" bIns="0" rIns="0">
            <a:spAutoFit/>
          </a:bodyPr>
          <a:lstStyle/>
          <a:p>
            <a:pPr algn="ctr">
              <a:lnSpc>
                <a:spcPts val="3480"/>
              </a:lnSpc>
            </a:pPr>
            <a:r>
              <a:rPr lang="en-US" sz="2383">
                <a:solidFill>
                  <a:srgbClr val="FFFFFF"/>
                </a:solidFill>
                <a:latin typeface="DM Sans"/>
              </a:rPr>
              <a:t>CryptoSprint can earn revenue using google adsense or any other adsense by displaying minimal advertisements.</a:t>
            </a:r>
          </a:p>
        </p:txBody>
      </p:sp>
      <p:sp>
        <p:nvSpPr>
          <p:cNvPr name="Freeform 7" id="7"/>
          <p:cNvSpPr/>
          <p:nvPr/>
        </p:nvSpPr>
        <p:spPr>
          <a:xfrm flipH="false" flipV="false" rot="0">
            <a:off x="-4327715" y="6542790"/>
            <a:ext cx="9641780" cy="9629727"/>
          </a:xfrm>
          <a:custGeom>
            <a:avLst/>
            <a:gdLst/>
            <a:ahLst/>
            <a:cxnLst/>
            <a:rect r="r" b="b" t="t" l="l"/>
            <a:pathLst>
              <a:path h="9629727" w="9641780">
                <a:moveTo>
                  <a:pt x="0" y="0"/>
                </a:moveTo>
                <a:lnTo>
                  <a:pt x="9641780" y="0"/>
                </a:lnTo>
                <a:lnTo>
                  <a:pt x="9641780" y="9629727"/>
                </a:lnTo>
                <a:lnTo>
                  <a:pt x="0" y="9629727"/>
                </a:lnTo>
                <a:lnTo>
                  <a:pt x="0" y="0"/>
                </a:lnTo>
                <a:close/>
              </a:path>
            </a:pathLst>
          </a:custGeom>
          <a:blipFill>
            <a:blip r:embed="rId3"/>
            <a:stretch>
              <a:fillRect l="0" t="0" r="0" b="0"/>
            </a:stretch>
          </a:blipFill>
        </p:spPr>
      </p:sp>
      <p:sp>
        <p:nvSpPr>
          <p:cNvPr name="Freeform 8" id="8"/>
          <p:cNvSpPr/>
          <p:nvPr/>
        </p:nvSpPr>
        <p:spPr>
          <a:xfrm flipH="false" flipV="false" rot="0">
            <a:off x="5782251" y="3234155"/>
            <a:ext cx="1403803" cy="1403803"/>
          </a:xfrm>
          <a:custGeom>
            <a:avLst/>
            <a:gdLst/>
            <a:ahLst/>
            <a:cxnLst/>
            <a:rect r="r" b="b" t="t" l="l"/>
            <a:pathLst>
              <a:path h="1403803" w="1403803">
                <a:moveTo>
                  <a:pt x="0" y="0"/>
                </a:moveTo>
                <a:lnTo>
                  <a:pt x="1403803" y="0"/>
                </a:lnTo>
                <a:lnTo>
                  <a:pt x="1403803" y="1403803"/>
                </a:lnTo>
                <a:lnTo>
                  <a:pt x="0" y="14038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2618411" y="1570048"/>
            <a:ext cx="12796652" cy="783813"/>
          </a:xfrm>
          <a:prstGeom prst="rect">
            <a:avLst/>
          </a:prstGeom>
        </p:spPr>
        <p:txBody>
          <a:bodyPr anchor="t" rtlCol="false" tIns="0" lIns="0" bIns="0" rIns="0">
            <a:spAutoFit/>
          </a:bodyPr>
          <a:lstStyle/>
          <a:p>
            <a:pPr algn="ctr">
              <a:lnSpc>
                <a:spcPts val="6315"/>
              </a:lnSpc>
            </a:pPr>
            <a:r>
              <a:rPr lang="en-US" sz="4543">
                <a:solidFill>
                  <a:srgbClr val="048AFF"/>
                </a:solidFill>
                <a:latin typeface="Now Bold"/>
              </a:rPr>
              <a:t>Possible Revenue Models</a:t>
            </a:r>
          </a:p>
        </p:txBody>
      </p:sp>
      <p:sp>
        <p:nvSpPr>
          <p:cNvPr name="TextBox 10" id="10"/>
          <p:cNvSpPr txBox="true"/>
          <p:nvPr/>
        </p:nvSpPr>
        <p:spPr>
          <a:xfrm rot="0">
            <a:off x="4770954" y="4876083"/>
            <a:ext cx="3413332" cy="573081"/>
          </a:xfrm>
          <a:prstGeom prst="rect">
            <a:avLst/>
          </a:prstGeom>
        </p:spPr>
        <p:txBody>
          <a:bodyPr anchor="t" rtlCol="false" tIns="0" lIns="0" bIns="0" rIns="0">
            <a:spAutoFit/>
          </a:bodyPr>
          <a:lstStyle/>
          <a:p>
            <a:pPr algn="ctr">
              <a:lnSpc>
                <a:spcPts val="4718"/>
              </a:lnSpc>
            </a:pPr>
            <a:r>
              <a:rPr lang="en-US" sz="3394">
                <a:solidFill>
                  <a:srgbClr val="B100E8"/>
                </a:solidFill>
                <a:latin typeface="Now Bold"/>
              </a:rPr>
              <a:t>Add Sense</a:t>
            </a:r>
          </a:p>
        </p:txBody>
      </p:sp>
      <p:sp>
        <p:nvSpPr>
          <p:cNvPr name="TextBox 11" id="11"/>
          <p:cNvSpPr txBox="true"/>
          <p:nvPr/>
        </p:nvSpPr>
        <p:spPr>
          <a:xfrm rot="0">
            <a:off x="10121219" y="5570070"/>
            <a:ext cx="3669987" cy="2387393"/>
          </a:xfrm>
          <a:prstGeom prst="rect">
            <a:avLst/>
          </a:prstGeom>
        </p:spPr>
        <p:txBody>
          <a:bodyPr anchor="t" rtlCol="false" tIns="0" lIns="0" bIns="0" rIns="0">
            <a:spAutoFit/>
          </a:bodyPr>
          <a:lstStyle/>
          <a:p>
            <a:pPr algn="ctr">
              <a:lnSpc>
                <a:spcPts val="3224"/>
              </a:lnSpc>
            </a:pPr>
            <a:r>
              <a:rPr lang="en-US" sz="2208">
                <a:solidFill>
                  <a:srgbClr val="FFFFFF"/>
                </a:solidFill>
                <a:latin typeface="DM Sans"/>
              </a:rPr>
              <a:t>CryptoSprint can charge a nominal rate for monthly or yearly subcription and in return we can term our subscribers as premium members .</a:t>
            </a:r>
          </a:p>
        </p:txBody>
      </p:sp>
      <p:sp>
        <p:nvSpPr>
          <p:cNvPr name="TextBox 12" id="12"/>
          <p:cNvSpPr txBox="true"/>
          <p:nvPr/>
        </p:nvSpPr>
        <p:spPr>
          <a:xfrm rot="0">
            <a:off x="10234743" y="4876083"/>
            <a:ext cx="3413332" cy="573081"/>
          </a:xfrm>
          <a:prstGeom prst="rect">
            <a:avLst/>
          </a:prstGeom>
        </p:spPr>
        <p:txBody>
          <a:bodyPr anchor="t" rtlCol="false" tIns="0" lIns="0" bIns="0" rIns="0">
            <a:spAutoFit/>
          </a:bodyPr>
          <a:lstStyle/>
          <a:p>
            <a:pPr algn="ctr">
              <a:lnSpc>
                <a:spcPts val="4718"/>
              </a:lnSpc>
            </a:pPr>
            <a:r>
              <a:rPr lang="en-US" sz="3394">
                <a:solidFill>
                  <a:srgbClr val="B100E8"/>
                </a:solidFill>
                <a:latin typeface="Now Bold"/>
              </a:rPr>
              <a:t>Subscription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true">
            <a:off x="0" y="0"/>
            <a:ext cx="18288000" cy="10287000"/>
          </a:xfrm>
          <a:prstGeom prst="rect">
            <a:avLst/>
          </a:prstGeom>
        </p:spPr>
      </p:pic>
      <p:sp>
        <p:nvSpPr>
          <p:cNvPr name="Freeform 3" id="3"/>
          <p:cNvSpPr/>
          <p:nvPr/>
        </p:nvSpPr>
        <p:spPr>
          <a:xfrm flipH="false" flipV="false" rot="0">
            <a:off x="0" y="-478469"/>
            <a:ext cx="18288000" cy="4760696"/>
          </a:xfrm>
          <a:custGeom>
            <a:avLst/>
            <a:gdLst/>
            <a:ahLst/>
            <a:cxnLst/>
            <a:rect r="r" b="b" t="t" l="l"/>
            <a:pathLst>
              <a:path h="4760696" w="18288000">
                <a:moveTo>
                  <a:pt x="0" y="0"/>
                </a:moveTo>
                <a:lnTo>
                  <a:pt x="18288000" y="0"/>
                </a:lnTo>
                <a:lnTo>
                  <a:pt x="18288000" y="4760696"/>
                </a:lnTo>
                <a:lnTo>
                  <a:pt x="0" y="4760696"/>
                </a:lnTo>
                <a:lnTo>
                  <a:pt x="0" y="0"/>
                </a:lnTo>
                <a:close/>
              </a:path>
            </a:pathLst>
          </a:custGeom>
          <a:blipFill>
            <a:blip r:embed="rId3"/>
            <a:stretch>
              <a:fillRect l="0" t="-77968" r="0" b="-77968"/>
            </a:stretch>
          </a:blipFill>
        </p:spPr>
      </p:sp>
      <p:grpSp>
        <p:nvGrpSpPr>
          <p:cNvPr name="Group 4" id="4"/>
          <p:cNvGrpSpPr/>
          <p:nvPr/>
        </p:nvGrpSpPr>
        <p:grpSpPr>
          <a:xfrm rot="0">
            <a:off x="4165301" y="3026312"/>
            <a:ext cx="9957398" cy="2442304"/>
            <a:chOff x="0" y="0"/>
            <a:chExt cx="2622525" cy="643241"/>
          </a:xfrm>
        </p:grpSpPr>
        <p:sp>
          <p:nvSpPr>
            <p:cNvPr name="Freeform 5" id="5"/>
            <p:cNvSpPr/>
            <p:nvPr/>
          </p:nvSpPr>
          <p:spPr>
            <a:xfrm flipH="false" flipV="false" rot="0">
              <a:off x="0" y="0"/>
              <a:ext cx="2622525" cy="643241"/>
            </a:xfrm>
            <a:custGeom>
              <a:avLst/>
              <a:gdLst/>
              <a:ahLst/>
              <a:cxnLst/>
              <a:rect r="r" b="b" t="t" l="l"/>
              <a:pathLst>
                <a:path h="643241" w="2622525">
                  <a:moveTo>
                    <a:pt x="10885" y="0"/>
                  </a:moveTo>
                  <a:lnTo>
                    <a:pt x="2611640" y="0"/>
                  </a:lnTo>
                  <a:cubicBezTo>
                    <a:pt x="2614526" y="0"/>
                    <a:pt x="2617295" y="1147"/>
                    <a:pt x="2619336" y="3188"/>
                  </a:cubicBezTo>
                  <a:cubicBezTo>
                    <a:pt x="2621378" y="5230"/>
                    <a:pt x="2622525" y="7998"/>
                    <a:pt x="2622525" y="10885"/>
                  </a:cubicBezTo>
                  <a:lnTo>
                    <a:pt x="2622525" y="632356"/>
                  </a:lnTo>
                  <a:cubicBezTo>
                    <a:pt x="2622525" y="635243"/>
                    <a:pt x="2621378" y="638011"/>
                    <a:pt x="2619336" y="640053"/>
                  </a:cubicBezTo>
                  <a:cubicBezTo>
                    <a:pt x="2617295" y="642094"/>
                    <a:pt x="2614526" y="643241"/>
                    <a:pt x="2611640" y="643241"/>
                  </a:cubicBezTo>
                  <a:lnTo>
                    <a:pt x="10885" y="643241"/>
                  </a:lnTo>
                  <a:cubicBezTo>
                    <a:pt x="7998" y="643241"/>
                    <a:pt x="5230" y="642094"/>
                    <a:pt x="3188" y="640053"/>
                  </a:cubicBezTo>
                  <a:cubicBezTo>
                    <a:pt x="1147" y="638011"/>
                    <a:pt x="0" y="635243"/>
                    <a:pt x="0" y="632356"/>
                  </a:cubicBezTo>
                  <a:lnTo>
                    <a:pt x="0" y="10885"/>
                  </a:lnTo>
                  <a:cubicBezTo>
                    <a:pt x="0" y="7998"/>
                    <a:pt x="1147" y="5230"/>
                    <a:pt x="3188" y="3188"/>
                  </a:cubicBezTo>
                  <a:cubicBezTo>
                    <a:pt x="5230" y="1147"/>
                    <a:pt x="7998" y="0"/>
                    <a:pt x="10885" y="0"/>
                  </a:cubicBezTo>
                  <a:close/>
                </a:path>
              </a:pathLst>
            </a:custGeom>
            <a:gradFill rotWithShape="true">
              <a:gsLst>
                <a:gs pos="0">
                  <a:srgbClr val="048AFF">
                    <a:alpha val="63000"/>
                  </a:srgbClr>
                </a:gs>
                <a:gs pos="100000">
                  <a:srgbClr val="B100E8">
                    <a:alpha val="63000"/>
                  </a:srgbClr>
                </a:gs>
              </a:gsLst>
              <a:path path="circle">
                <a:fillToRect l="0" r="100000" t="0" b="100000"/>
              </a:path>
              <a:tileRect r="0" l="-100000" b="0" t="-100000"/>
            </a:gradFill>
            <a:ln>
              <a:noFill/>
            </a:ln>
          </p:spPr>
        </p:sp>
        <p:sp>
          <p:nvSpPr>
            <p:cNvPr name="TextBox 6" id="6"/>
            <p:cNvSpPr txBox="true"/>
            <p:nvPr/>
          </p:nvSpPr>
          <p:spPr>
            <a:xfrm>
              <a:off x="0" y="-9525"/>
              <a:ext cx="812800" cy="822325"/>
            </a:xfrm>
            <a:prstGeom prst="rect">
              <a:avLst/>
            </a:prstGeom>
          </p:spPr>
          <p:txBody>
            <a:bodyPr anchor="ctr" rtlCol="false" tIns="50800" lIns="50800" bIns="50800" rIns="50800"/>
            <a:lstStyle/>
            <a:p>
              <a:pPr algn="ctr" marL="0" indent="0" lvl="0">
                <a:lnSpc>
                  <a:spcPts val="3131"/>
                </a:lnSpc>
                <a:spcBef>
                  <a:spcPct val="0"/>
                </a:spcBef>
              </a:pPr>
            </a:p>
          </p:txBody>
        </p:sp>
      </p:grpSp>
      <p:sp>
        <p:nvSpPr>
          <p:cNvPr name="TextBox 7" id="7"/>
          <p:cNvSpPr txBox="true"/>
          <p:nvPr/>
        </p:nvSpPr>
        <p:spPr>
          <a:xfrm rot="0">
            <a:off x="4761453" y="3498920"/>
            <a:ext cx="8955989" cy="1425251"/>
          </a:xfrm>
          <a:prstGeom prst="rect">
            <a:avLst/>
          </a:prstGeom>
        </p:spPr>
        <p:txBody>
          <a:bodyPr anchor="t" rtlCol="false" tIns="0" lIns="0" bIns="0" rIns="0">
            <a:spAutoFit/>
          </a:bodyPr>
          <a:lstStyle/>
          <a:p>
            <a:pPr algn="ctr" marL="0" indent="0" lvl="0">
              <a:lnSpc>
                <a:spcPts val="11561"/>
              </a:lnSpc>
              <a:spcBef>
                <a:spcPct val="0"/>
              </a:spcBef>
            </a:pPr>
            <a:r>
              <a:rPr lang="en-US" sz="8317">
                <a:solidFill>
                  <a:srgbClr val="FFFFFF"/>
                </a:solidFill>
                <a:latin typeface="Now Bold"/>
              </a:rPr>
              <a:t>Future Upgrades</a:t>
            </a:r>
          </a:p>
        </p:txBody>
      </p:sp>
      <p:sp>
        <p:nvSpPr>
          <p:cNvPr name="TextBox 8" id="8"/>
          <p:cNvSpPr txBox="true"/>
          <p:nvPr/>
        </p:nvSpPr>
        <p:spPr>
          <a:xfrm rot="0">
            <a:off x="1209880" y="6431564"/>
            <a:ext cx="7517213" cy="2039695"/>
          </a:xfrm>
          <a:prstGeom prst="rect">
            <a:avLst/>
          </a:prstGeom>
        </p:spPr>
        <p:txBody>
          <a:bodyPr anchor="t" rtlCol="false" tIns="0" lIns="0" bIns="0" rIns="0">
            <a:spAutoFit/>
          </a:bodyPr>
          <a:lstStyle/>
          <a:p>
            <a:pPr marL="427155" indent="-213577" lvl="1">
              <a:lnSpc>
                <a:spcPts val="2888"/>
              </a:lnSpc>
              <a:buFont typeface="Arial"/>
              <a:buChar char="•"/>
            </a:pPr>
            <a:r>
              <a:rPr lang="en-US" sz="1978">
                <a:solidFill>
                  <a:srgbClr val="FFFFFF"/>
                </a:solidFill>
                <a:latin typeface="DM Sans"/>
              </a:rPr>
              <a:t>For now cryptosprint will be a webApp providing all of its services but as we know traders usually like to do trading on their mobile phones.</a:t>
            </a:r>
          </a:p>
          <a:p>
            <a:pPr>
              <a:lnSpc>
                <a:spcPts val="1978"/>
              </a:lnSpc>
            </a:pPr>
          </a:p>
          <a:p>
            <a:pPr marL="427155" indent="-213577" lvl="1">
              <a:lnSpc>
                <a:spcPts val="2888"/>
              </a:lnSpc>
              <a:buFont typeface="Arial"/>
              <a:buChar char="•"/>
            </a:pPr>
            <a:r>
              <a:rPr lang="en-US" sz="1978">
                <a:solidFill>
                  <a:srgbClr val="FFFFFF"/>
                </a:solidFill>
                <a:latin typeface="DM Sans"/>
              </a:rPr>
              <a:t>We will try to launch an app for the same so that it can be accessed by more and more people.</a:t>
            </a:r>
          </a:p>
        </p:txBody>
      </p:sp>
      <p:sp>
        <p:nvSpPr>
          <p:cNvPr name="TextBox 9" id="9"/>
          <p:cNvSpPr txBox="true"/>
          <p:nvPr/>
        </p:nvSpPr>
        <p:spPr>
          <a:xfrm rot="0">
            <a:off x="1209880" y="5899195"/>
            <a:ext cx="4475388" cy="444509"/>
          </a:xfrm>
          <a:prstGeom prst="rect">
            <a:avLst/>
          </a:prstGeom>
        </p:spPr>
        <p:txBody>
          <a:bodyPr anchor="t" rtlCol="false" tIns="0" lIns="0" bIns="0" rIns="0">
            <a:spAutoFit/>
          </a:bodyPr>
          <a:lstStyle/>
          <a:p>
            <a:pPr>
              <a:lnSpc>
                <a:spcPts val="3629"/>
              </a:lnSpc>
            </a:pPr>
            <a:r>
              <a:rPr lang="en-US" sz="2611">
                <a:solidFill>
                  <a:srgbClr val="B100E8"/>
                </a:solidFill>
                <a:latin typeface="Now Bold"/>
              </a:rPr>
              <a:t>Application Environment</a:t>
            </a:r>
          </a:p>
        </p:txBody>
      </p:sp>
      <p:sp>
        <p:nvSpPr>
          <p:cNvPr name="TextBox 10" id="10"/>
          <p:cNvSpPr txBox="true"/>
          <p:nvPr/>
        </p:nvSpPr>
        <p:spPr>
          <a:xfrm rot="0">
            <a:off x="9742087" y="6498239"/>
            <a:ext cx="7517213" cy="2147215"/>
          </a:xfrm>
          <a:prstGeom prst="rect">
            <a:avLst/>
          </a:prstGeom>
        </p:spPr>
        <p:txBody>
          <a:bodyPr anchor="t" rtlCol="false" tIns="0" lIns="0" bIns="0" rIns="0">
            <a:spAutoFit/>
          </a:bodyPr>
          <a:lstStyle/>
          <a:p>
            <a:pPr marL="427155" indent="-213577" lvl="1">
              <a:lnSpc>
                <a:spcPts val="2116"/>
              </a:lnSpc>
              <a:buFont typeface="Arial"/>
              <a:buChar char="•"/>
            </a:pPr>
            <a:r>
              <a:rPr lang="en-US" sz="1978">
                <a:solidFill>
                  <a:srgbClr val="FFFFFF"/>
                </a:solidFill>
                <a:latin typeface="DM Sans"/>
              </a:rPr>
              <a:t>In the current times the most important thing for any internet user is security of data specially when it comes to trading. So as of now there will be no such thing for available for cryptosprint.</a:t>
            </a:r>
          </a:p>
          <a:p>
            <a:pPr>
              <a:lnSpc>
                <a:spcPts val="2116"/>
              </a:lnSpc>
            </a:pPr>
          </a:p>
          <a:p>
            <a:pPr marL="427155" indent="-213577" lvl="1">
              <a:lnSpc>
                <a:spcPts val="2116"/>
              </a:lnSpc>
              <a:buFont typeface="Arial"/>
              <a:buChar char="•"/>
            </a:pPr>
            <a:r>
              <a:rPr lang="en-US" sz="1978">
                <a:solidFill>
                  <a:srgbClr val="FFFFFF"/>
                </a:solidFill>
                <a:latin typeface="DM Sans"/>
              </a:rPr>
              <a:t>So in the recent future we are going to decentralize the information by adding facility of connecting through wallet using web3 so the data will be secured</a:t>
            </a:r>
          </a:p>
        </p:txBody>
      </p:sp>
      <p:sp>
        <p:nvSpPr>
          <p:cNvPr name="TextBox 11" id="11"/>
          <p:cNvSpPr txBox="true"/>
          <p:nvPr/>
        </p:nvSpPr>
        <p:spPr>
          <a:xfrm rot="0">
            <a:off x="9742087" y="5899195"/>
            <a:ext cx="3595603" cy="444509"/>
          </a:xfrm>
          <a:prstGeom prst="rect">
            <a:avLst/>
          </a:prstGeom>
        </p:spPr>
        <p:txBody>
          <a:bodyPr anchor="t" rtlCol="false" tIns="0" lIns="0" bIns="0" rIns="0">
            <a:spAutoFit/>
          </a:bodyPr>
          <a:lstStyle/>
          <a:p>
            <a:pPr>
              <a:lnSpc>
                <a:spcPts val="3629"/>
              </a:lnSpc>
            </a:pPr>
            <a:r>
              <a:rPr lang="en-US" sz="2611">
                <a:solidFill>
                  <a:srgbClr val="B100E8"/>
                </a:solidFill>
                <a:latin typeface="Now Bold"/>
              </a:rPr>
              <a:t>Decentralization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true">
            <a:off x="0" y="0"/>
            <a:ext cx="18288000" cy="10287000"/>
          </a:xfrm>
          <a:prstGeom prst="rect">
            <a:avLst/>
          </a:prstGeom>
        </p:spPr>
      </p:pic>
      <p:grpSp>
        <p:nvGrpSpPr>
          <p:cNvPr name="Group 3" id="3"/>
          <p:cNvGrpSpPr>
            <a:grpSpLocks noChangeAspect="true"/>
          </p:cNvGrpSpPr>
          <p:nvPr/>
        </p:nvGrpSpPr>
        <p:grpSpPr>
          <a:xfrm rot="0">
            <a:off x="711769" y="3312084"/>
            <a:ext cx="3662832" cy="3662832"/>
            <a:chOff x="0" y="0"/>
            <a:chExt cx="14840029" cy="14840029"/>
          </a:xfrm>
        </p:grpSpPr>
        <p:sp>
          <p:nvSpPr>
            <p:cNvPr name="Freeform 4" id="4"/>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Freeform 5" id="5"/>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0000"/>
            </a:solidFill>
          </p:spPr>
        </p:sp>
        <p:sp>
          <p:nvSpPr>
            <p:cNvPr name="Freeform 6" id="6"/>
            <p:cNvSpPr/>
            <p:nvPr/>
          </p:nvSpPr>
          <p:spPr>
            <a:xfrm flipH="false" flipV="false" rot="24000">
              <a:off x="214321" y="534036"/>
              <a:ext cx="14411388" cy="13771957"/>
            </a:xfrm>
            <a:custGeom>
              <a:avLst/>
              <a:gdLst/>
              <a:ahLst/>
              <a:cxnLst/>
              <a:rect r="r" b="b" t="t" l="l"/>
              <a:pathLst>
                <a:path h="13771957" w="14411388">
                  <a:moveTo>
                    <a:pt x="7157816" y="28146"/>
                  </a:moveTo>
                  <a:cubicBezTo>
                    <a:pt x="4700365" y="34312"/>
                    <a:pt x="2434050" y="1354884"/>
                    <a:pt x="1217025" y="3489820"/>
                  </a:cubicBezTo>
                  <a:cubicBezTo>
                    <a:pt x="0" y="5624755"/>
                    <a:pt x="18312" y="8247685"/>
                    <a:pt x="1265027" y="10365420"/>
                  </a:cubicBezTo>
                  <a:cubicBezTo>
                    <a:pt x="2511742" y="12483155"/>
                    <a:pt x="4796274" y="13771956"/>
                    <a:pt x="7253571" y="13743811"/>
                  </a:cubicBezTo>
                  <a:cubicBezTo>
                    <a:pt x="9711022" y="13737644"/>
                    <a:pt x="11977336" y="12417072"/>
                    <a:pt x="13194362" y="10282136"/>
                  </a:cubicBezTo>
                  <a:cubicBezTo>
                    <a:pt x="14411387" y="8147201"/>
                    <a:pt x="14393076" y="5524271"/>
                    <a:pt x="13146361" y="3406536"/>
                  </a:cubicBezTo>
                  <a:cubicBezTo>
                    <a:pt x="11899645" y="1288801"/>
                    <a:pt x="9615113" y="0"/>
                    <a:pt x="7157816" y="28146"/>
                  </a:cubicBezTo>
                  <a:close/>
                </a:path>
              </a:pathLst>
            </a:custGeom>
            <a:blipFill>
              <a:blip r:embed="rId3"/>
              <a:stretch>
                <a:fillRect l="-731" t="-18054" r="-730" b="-18004"/>
              </a:stretch>
            </a:blipFill>
          </p:spPr>
        </p:sp>
      </p:grpSp>
      <p:grpSp>
        <p:nvGrpSpPr>
          <p:cNvPr name="Group 7" id="7"/>
          <p:cNvGrpSpPr>
            <a:grpSpLocks noChangeAspect="true"/>
          </p:cNvGrpSpPr>
          <p:nvPr/>
        </p:nvGrpSpPr>
        <p:grpSpPr>
          <a:xfrm rot="0">
            <a:off x="5155651" y="3312084"/>
            <a:ext cx="3662832" cy="3662832"/>
            <a:chOff x="0" y="0"/>
            <a:chExt cx="14840029" cy="14840029"/>
          </a:xfrm>
        </p:grpSpPr>
        <p:sp>
          <p:nvSpPr>
            <p:cNvPr name="Freeform 8" id="8"/>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Freeform 9" id="9"/>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0000"/>
            </a:solidFill>
          </p:spPr>
        </p:sp>
        <p:sp>
          <p:nvSpPr>
            <p:cNvPr name="Freeform 10" id="10"/>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23" t="-14272" r="223" b="-14272"/>
              </a:stretch>
            </a:blipFill>
          </p:spPr>
        </p:sp>
      </p:grpSp>
      <p:grpSp>
        <p:nvGrpSpPr>
          <p:cNvPr name="Group 11" id="11"/>
          <p:cNvGrpSpPr>
            <a:grpSpLocks noChangeAspect="true"/>
          </p:cNvGrpSpPr>
          <p:nvPr/>
        </p:nvGrpSpPr>
        <p:grpSpPr>
          <a:xfrm rot="0">
            <a:off x="9572313" y="3312084"/>
            <a:ext cx="3662832" cy="3662832"/>
            <a:chOff x="0" y="0"/>
            <a:chExt cx="14840029" cy="14840029"/>
          </a:xfrm>
        </p:grpSpPr>
        <p:sp>
          <p:nvSpPr>
            <p:cNvPr name="Freeform 12" id="12"/>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Freeform 13" id="13"/>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0000"/>
            </a:solidFill>
          </p:spPr>
        </p:sp>
        <p:sp>
          <p:nvSpPr>
            <p:cNvPr name="Freeform 14" id="14"/>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5"/>
              <a:stretch>
                <a:fillRect l="223" t="-13777" r="223" b="-13777"/>
              </a:stretch>
            </a:blipFill>
          </p:spPr>
        </p:sp>
      </p:grpSp>
      <p:sp>
        <p:nvSpPr>
          <p:cNvPr name="Freeform 15" id="15"/>
          <p:cNvSpPr/>
          <p:nvPr/>
        </p:nvSpPr>
        <p:spPr>
          <a:xfrm flipH="false" flipV="false" rot="0">
            <a:off x="-2368424" y="7867652"/>
            <a:ext cx="5257108" cy="5250537"/>
          </a:xfrm>
          <a:custGeom>
            <a:avLst/>
            <a:gdLst/>
            <a:ahLst/>
            <a:cxnLst/>
            <a:rect r="r" b="b" t="t" l="l"/>
            <a:pathLst>
              <a:path h="5250537" w="5257108">
                <a:moveTo>
                  <a:pt x="0" y="0"/>
                </a:moveTo>
                <a:lnTo>
                  <a:pt x="5257108" y="0"/>
                </a:lnTo>
                <a:lnTo>
                  <a:pt x="5257108" y="5250536"/>
                </a:lnTo>
                <a:lnTo>
                  <a:pt x="0" y="5250536"/>
                </a:lnTo>
                <a:lnTo>
                  <a:pt x="0" y="0"/>
                </a:lnTo>
                <a:close/>
              </a:path>
            </a:pathLst>
          </a:custGeom>
          <a:blipFill>
            <a:blip r:embed="rId6"/>
            <a:stretch>
              <a:fillRect l="0" t="0" r="0" b="0"/>
            </a:stretch>
          </a:blipFill>
        </p:spPr>
      </p:sp>
      <p:sp>
        <p:nvSpPr>
          <p:cNvPr name="Freeform 16" id="16"/>
          <p:cNvSpPr/>
          <p:nvPr/>
        </p:nvSpPr>
        <p:spPr>
          <a:xfrm flipH="false" flipV="false" rot="0">
            <a:off x="15431023" y="-2171348"/>
            <a:ext cx="5257108" cy="5250537"/>
          </a:xfrm>
          <a:custGeom>
            <a:avLst/>
            <a:gdLst/>
            <a:ahLst/>
            <a:cxnLst/>
            <a:rect r="r" b="b" t="t" l="l"/>
            <a:pathLst>
              <a:path h="5250537" w="5257108">
                <a:moveTo>
                  <a:pt x="0" y="0"/>
                </a:moveTo>
                <a:lnTo>
                  <a:pt x="5257108" y="0"/>
                </a:lnTo>
                <a:lnTo>
                  <a:pt x="5257108" y="5250537"/>
                </a:lnTo>
                <a:lnTo>
                  <a:pt x="0" y="5250537"/>
                </a:lnTo>
                <a:lnTo>
                  <a:pt x="0" y="0"/>
                </a:lnTo>
                <a:close/>
              </a:path>
            </a:pathLst>
          </a:custGeom>
          <a:blipFill>
            <a:blip r:embed="rId6"/>
            <a:stretch>
              <a:fillRect l="0" t="0" r="0" b="0"/>
            </a:stretch>
          </a:blipFill>
        </p:spPr>
      </p:sp>
      <p:sp>
        <p:nvSpPr>
          <p:cNvPr name="Freeform 17" id="17"/>
          <p:cNvSpPr/>
          <p:nvPr/>
        </p:nvSpPr>
        <p:spPr>
          <a:xfrm flipH="false" flipV="false" rot="0">
            <a:off x="-1028700" y="-143539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7">
              <a:alphaModFix amt="67000"/>
              <a:extLst>
                <a:ext uri="{96DAC541-7B7A-43D3-8B79-37D633B846F1}">
                  <asvg:svgBlip xmlns:asvg="http://schemas.microsoft.com/office/drawing/2016/SVG/main" r:embed="rId8"/>
                </a:ext>
              </a:extLst>
            </a:blip>
            <a:stretch>
              <a:fillRect l="0" t="0" r="0" b="0"/>
            </a:stretch>
          </a:blipFill>
        </p:spPr>
      </p:sp>
      <p:grpSp>
        <p:nvGrpSpPr>
          <p:cNvPr name="Group 18" id="18"/>
          <p:cNvGrpSpPr>
            <a:grpSpLocks noChangeAspect="true"/>
          </p:cNvGrpSpPr>
          <p:nvPr/>
        </p:nvGrpSpPr>
        <p:grpSpPr>
          <a:xfrm rot="0">
            <a:off x="13851288" y="3312084"/>
            <a:ext cx="3662832" cy="3662832"/>
            <a:chOff x="0" y="0"/>
            <a:chExt cx="14840029" cy="14840029"/>
          </a:xfrm>
        </p:grpSpPr>
        <p:sp>
          <p:nvSpPr>
            <p:cNvPr name="Freeform 19" id="19"/>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Freeform 20" id="20"/>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0000"/>
            </a:solidFill>
          </p:spPr>
        </p:sp>
        <p:sp>
          <p:nvSpPr>
            <p:cNvPr name="Freeform 21" id="21"/>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9"/>
              <a:stretch>
                <a:fillRect l="223" t="-12175" r="223" b="-12175"/>
              </a:stretch>
            </a:blipFill>
          </p:spPr>
        </p:sp>
      </p:grpSp>
      <p:sp>
        <p:nvSpPr>
          <p:cNvPr name="TextBox 22" id="22"/>
          <p:cNvSpPr txBox="true"/>
          <p:nvPr/>
        </p:nvSpPr>
        <p:spPr>
          <a:xfrm rot="0">
            <a:off x="5563917" y="1508197"/>
            <a:ext cx="7160167" cy="975873"/>
          </a:xfrm>
          <a:prstGeom prst="rect">
            <a:avLst/>
          </a:prstGeom>
        </p:spPr>
        <p:txBody>
          <a:bodyPr anchor="t" rtlCol="false" tIns="0" lIns="0" bIns="0" rIns="0">
            <a:spAutoFit/>
          </a:bodyPr>
          <a:lstStyle/>
          <a:p>
            <a:pPr algn="ctr" marL="0" indent="0" lvl="0">
              <a:lnSpc>
                <a:spcPts val="7981"/>
              </a:lnSpc>
              <a:spcBef>
                <a:spcPct val="0"/>
              </a:spcBef>
            </a:pPr>
            <a:r>
              <a:rPr lang="en-US" sz="5741">
                <a:solidFill>
                  <a:srgbClr val="048AFF"/>
                </a:solidFill>
                <a:latin typeface="Now Bold"/>
              </a:rPr>
              <a:t>Our team</a:t>
            </a:r>
          </a:p>
        </p:txBody>
      </p:sp>
      <p:sp>
        <p:nvSpPr>
          <p:cNvPr name="TextBox 23" id="23"/>
          <p:cNvSpPr txBox="true"/>
          <p:nvPr/>
        </p:nvSpPr>
        <p:spPr>
          <a:xfrm rot="0">
            <a:off x="849457" y="7089982"/>
            <a:ext cx="3387457" cy="400373"/>
          </a:xfrm>
          <a:prstGeom prst="rect">
            <a:avLst/>
          </a:prstGeom>
        </p:spPr>
        <p:txBody>
          <a:bodyPr anchor="t" rtlCol="false" tIns="0" lIns="0" bIns="0" rIns="0">
            <a:spAutoFit/>
          </a:bodyPr>
          <a:lstStyle/>
          <a:p>
            <a:pPr algn="ctr">
              <a:lnSpc>
                <a:spcPts val="3354"/>
              </a:lnSpc>
            </a:pPr>
            <a:r>
              <a:rPr lang="en-US" sz="2297">
                <a:solidFill>
                  <a:srgbClr val="FFFFFF"/>
                </a:solidFill>
                <a:latin typeface="DM Sans Bold"/>
              </a:rPr>
              <a:t>Ankit Porwal</a:t>
            </a:r>
          </a:p>
        </p:txBody>
      </p:sp>
      <p:sp>
        <p:nvSpPr>
          <p:cNvPr name="TextBox 24" id="24"/>
          <p:cNvSpPr txBox="true"/>
          <p:nvPr/>
        </p:nvSpPr>
        <p:spPr>
          <a:xfrm rot="0">
            <a:off x="5293339" y="7089982"/>
            <a:ext cx="3387457" cy="400373"/>
          </a:xfrm>
          <a:prstGeom prst="rect">
            <a:avLst/>
          </a:prstGeom>
        </p:spPr>
        <p:txBody>
          <a:bodyPr anchor="t" rtlCol="false" tIns="0" lIns="0" bIns="0" rIns="0">
            <a:spAutoFit/>
          </a:bodyPr>
          <a:lstStyle/>
          <a:p>
            <a:pPr algn="ctr">
              <a:lnSpc>
                <a:spcPts val="3354"/>
              </a:lnSpc>
            </a:pPr>
            <a:r>
              <a:rPr lang="en-US" sz="2297">
                <a:solidFill>
                  <a:srgbClr val="FFFFFF"/>
                </a:solidFill>
                <a:latin typeface="DM Sans Bold"/>
              </a:rPr>
              <a:t>Divyanshu MIshra</a:t>
            </a:r>
          </a:p>
        </p:txBody>
      </p:sp>
      <p:sp>
        <p:nvSpPr>
          <p:cNvPr name="TextBox 25" id="25"/>
          <p:cNvSpPr txBox="true"/>
          <p:nvPr/>
        </p:nvSpPr>
        <p:spPr>
          <a:xfrm rot="0">
            <a:off x="9710001" y="7089982"/>
            <a:ext cx="3387457" cy="400373"/>
          </a:xfrm>
          <a:prstGeom prst="rect">
            <a:avLst/>
          </a:prstGeom>
        </p:spPr>
        <p:txBody>
          <a:bodyPr anchor="t" rtlCol="false" tIns="0" lIns="0" bIns="0" rIns="0">
            <a:spAutoFit/>
          </a:bodyPr>
          <a:lstStyle/>
          <a:p>
            <a:pPr algn="ctr">
              <a:lnSpc>
                <a:spcPts val="3354"/>
              </a:lnSpc>
            </a:pPr>
            <a:r>
              <a:rPr lang="en-US" sz="2297">
                <a:solidFill>
                  <a:srgbClr val="FFFFFF"/>
                </a:solidFill>
                <a:latin typeface="DM Sans Bold"/>
              </a:rPr>
              <a:t>Dixit Kumar</a:t>
            </a:r>
          </a:p>
        </p:txBody>
      </p:sp>
      <p:sp>
        <p:nvSpPr>
          <p:cNvPr name="TextBox 26" id="26"/>
          <p:cNvSpPr txBox="true"/>
          <p:nvPr/>
        </p:nvSpPr>
        <p:spPr>
          <a:xfrm rot="0">
            <a:off x="13988975" y="7089982"/>
            <a:ext cx="3387457" cy="400373"/>
          </a:xfrm>
          <a:prstGeom prst="rect">
            <a:avLst/>
          </a:prstGeom>
        </p:spPr>
        <p:txBody>
          <a:bodyPr anchor="t" rtlCol="false" tIns="0" lIns="0" bIns="0" rIns="0">
            <a:spAutoFit/>
          </a:bodyPr>
          <a:lstStyle/>
          <a:p>
            <a:pPr algn="ctr">
              <a:lnSpc>
                <a:spcPts val="3354"/>
              </a:lnSpc>
            </a:pPr>
            <a:r>
              <a:rPr lang="en-US" sz="2297">
                <a:solidFill>
                  <a:srgbClr val="FFFFFF"/>
                </a:solidFill>
                <a:latin typeface="DM Sans Bold"/>
              </a:rPr>
              <a:t>Aditya Singh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DAFosHcvVD0</dc:identifier>
  <dcterms:modified xsi:type="dcterms:W3CDTF">2011-08-01T06:04:30Z</dcterms:modified>
  <cp:revision>1</cp:revision>
  <dc:title>Black and Blue Professional Technology Business Project Presentation</dc:title>
</cp:coreProperties>
</file>